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2"/>
  </p:notesMasterIdLst>
  <p:handoutMasterIdLst>
    <p:handoutMasterId r:id="rId23"/>
  </p:handoutMasterIdLst>
  <p:sldIdLst>
    <p:sldId id="293" r:id="rId10"/>
    <p:sldId id="326" r:id="rId11"/>
    <p:sldId id="322" r:id="rId12"/>
    <p:sldId id="323" r:id="rId13"/>
    <p:sldId id="324" r:id="rId14"/>
    <p:sldId id="325" r:id="rId15"/>
    <p:sldId id="321" r:id="rId16"/>
    <p:sldId id="320" r:id="rId17"/>
    <p:sldId id="330" r:id="rId18"/>
    <p:sldId id="332" r:id="rId19"/>
    <p:sldId id="319" r:id="rId20"/>
    <p:sldId id="333"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autoAdjust="0"/>
    <p:restoredTop sz="95726" autoAdjust="0"/>
  </p:normalViewPr>
  <p:slideViewPr>
    <p:cSldViewPr snapToGrid="0">
      <p:cViewPr varScale="1">
        <p:scale>
          <a:sx n="79" d="100"/>
          <a:sy n="79" d="100"/>
        </p:scale>
        <p:origin x="1075" y="72"/>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12/20/2022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12/20/2022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961DC2-A28F-4C81-9966-8D7B3191DD23}" type="slidenum">
              <a:rPr lang="en-US" smtClean="0"/>
              <a:t>3</a:t>
            </a:fld>
            <a:endParaRPr lang="en-US"/>
          </a:p>
        </p:txBody>
      </p:sp>
    </p:spTree>
    <p:extLst>
      <p:ext uri="{BB962C8B-B14F-4D97-AF65-F5344CB8AC3E}">
        <p14:creationId xmlns:p14="http://schemas.microsoft.com/office/powerpoint/2010/main" val="25142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165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Arial" panose="020B0604020202020204" pitchFamily="34" charset="0"/>
                  </a:rPr>
                  <a:t>We will demonstrate this in more detail by simulating the performance of future stock prices of Tesla</a:t>
                </a:r>
                <a:r>
                  <a:rPr lang="en-US" sz="1800" i="1" dirty="0">
                    <a:solidFill>
                      <a:srgbClr val="000000"/>
                    </a:solidFill>
                    <a:effectLst/>
                    <a:latin typeface="Times New Roman" panose="02020603050405020304" pitchFamily="18" charset="0"/>
                    <a:ea typeface="Arial" panose="020B0604020202020204" pitchFamily="34" charset="0"/>
                  </a:rPr>
                  <a:t>. </a:t>
                </a:r>
                <a:r>
                  <a:rPr lang="en-US" sz="1800" i="0" dirty="0">
                    <a:solidFill>
                      <a:srgbClr val="000000"/>
                    </a:solidFill>
                    <a:effectLst/>
                    <a:latin typeface="Times New Roman" panose="02020603050405020304" pitchFamily="18" charset="0"/>
                    <a:ea typeface="Arial" panose="020B0604020202020204" pitchFamily="34" charset="0"/>
                  </a:rPr>
                  <a:t>Here we can see</a:t>
                </a:r>
                <a:r>
                  <a:rPr lang="en-US" sz="1800" dirty="0">
                    <a:solidFill>
                      <a:srgbClr val="000000"/>
                    </a:solidFill>
                    <a:effectLst/>
                    <a:latin typeface="Times New Roman" panose="02020603050405020304" pitchFamily="18" charset="0"/>
                    <a:ea typeface="Arial" panose="020B0604020202020204" pitchFamily="34" charset="0"/>
                  </a:rPr>
                  <a:t> a visual of simulating 10 stock paths using the Geometric Brownian Motion for tesla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Arial" panose="020B0604020202020204" pitchFamily="34" charset="0"/>
                  </a:rPr>
                  <a:t>This is accomplished by using formula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Arial" panose="020B0604020202020204" pitchFamily="34" charset="0"/>
                  </a:rPr>
                  <a:t>A value for </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Δt</a:t>
                </a:r>
                <a:r>
                  <a:rPr lang="en-US" sz="1800" dirty="0">
                    <a:solidFill>
                      <a:srgbClr val="000000"/>
                    </a:solidFill>
                    <a:effectLst/>
                    <a:latin typeface="Times New Roman" panose="02020603050405020304" pitchFamily="18" charset="0"/>
                    <a:ea typeface="Arial" panose="020B0604020202020204" pitchFamily="34" charset="0"/>
                  </a:rPr>
                  <a:t> is fixed to represent the time increments. Additionally, </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𝑢 ̂</a:t>
                </a:r>
                <a:r>
                  <a:rPr lang="en-US" sz="1800" dirty="0">
                    <a:solidFill>
                      <a:srgbClr val="000000"/>
                    </a:solidFill>
                    <a:effectLst/>
                    <a:latin typeface="Times New Roman" panose="02020603050405020304" pitchFamily="18" charset="0"/>
                    <a:ea typeface="Arial" panose="020B0604020202020204" pitchFamily="34" charset="0"/>
                  </a:rPr>
                  <a:t> mew is the return in a risk-neutral world, </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𝜎</a:t>
                </a:r>
                <a:r>
                  <a:rPr lang="en-US" sz="1800" dirty="0">
                    <a:solidFill>
                      <a:srgbClr val="000000"/>
                    </a:solidFill>
                    <a:effectLst/>
                    <a:latin typeface="Times New Roman" panose="02020603050405020304" pitchFamily="18" charset="0"/>
                    <a:ea typeface="Arial" panose="020B0604020202020204" pitchFamily="34" charset="0"/>
                  </a:rPr>
                  <a:t> sigma  is the volatility, and lastly </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𝜀</a:t>
                </a:r>
                <a:r>
                  <a:rPr lang="en-US" sz="1800" dirty="0">
                    <a:solidFill>
                      <a:srgbClr val="000000"/>
                    </a:solidFill>
                    <a:effectLst/>
                    <a:latin typeface="Times New Roman" panose="02020603050405020304" pitchFamily="18" charset="0"/>
                    <a:ea typeface="Arial" panose="020B0604020202020204" pitchFamily="34" charset="0"/>
                  </a:rPr>
                  <a:t> epsilon is a value from the standard normal distribution with mean 0 and standard deviation 1 (</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𝜀~𝑁</a:t>
                </a:r>
                <a:r>
                  <a:rPr lang="en-US" sz="1800" i="0">
                    <a:solidFill>
                      <a:srgbClr val="000000"/>
                    </a:solidFill>
                    <a:effectLst/>
                    <a:latin typeface="Cambria Math" panose="02040503050406030204" pitchFamily="18" charset="0"/>
                    <a:cs typeface="Times New Roman" panose="02020603050405020304" pitchFamily="18" charset="0"/>
                  </a:rPr>
                  <a:t>(</a:t>
                </a:r>
                <a:r>
                  <a:rPr lang="en-US" sz="1800" i="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a:t>0,1))</a:t>
                </a:r>
                <a:r>
                  <a:rPr lang="en-US" sz="1800" dirty="0">
                    <a:solidFill>
                      <a:srgbClr val="000000"/>
                    </a:solidFill>
                    <a:effectLst/>
                    <a:latin typeface="Times New Roman" panose="02020603050405020304" pitchFamily="18" charset="0"/>
                    <a:ea typeface="Arial" panose="020B0604020202020204" pitchFamily="34" charset="0"/>
                  </a:rPr>
                  <a:t> .  </a:t>
                </a:r>
                <a:endParaRPr lang="en-US" sz="1800" dirty="0">
                  <a:effectLst/>
                  <a:latin typeface="Arial" panose="020B0604020202020204" pitchFamily="34" charset="0"/>
                  <a:ea typeface="Arial" panose="020B0604020202020204" pitchFamily="34"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A6961DC2-A28F-4C81-9966-8D7B3191DD23}" type="slidenum">
              <a:rPr lang="en-US" smtClean="0"/>
              <a:t>9</a:t>
            </a:fld>
            <a:endParaRPr lang="en-US"/>
          </a:p>
        </p:txBody>
      </p:sp>
    </p:spTree>
    <p:extLst>
      <p:ext uri="{BB962C8B-B14F-4D97-AF65-F5344CB8AC3E}">
        <p14:creationId xmlns:p14="http://schemas.microsoft.com/office/powerpoint/2010/main" val="4037100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61DC2-A28F-4C81-9966-8D7B3191DD23}" type="slidenum">
              <a:rPr lang="en-US" smtClean="0"/>
              <a:t>10</a:t>
            </a:fld>
            <a:endParaRPr lang="en-US"/>
          </a:p>
        </p:txBody>
      </p:sp>
    </p:spTree>
    <p:extLst>
      <p:ext uri="{BB962C8B-B14F-4D97-AF65-F5344CB8AC3E}">
        <p14:creationId xmlns:p14="http://schemas.microsoft.com/office/powerpoint/2010/main" val="847135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15" name="Picture 14" descr="returns-Background.jpg">
            <a:extLst>
              <a:ext uri="{FF2B5EF4-FFF2-40B4-BE49-F238E27FC236}">
                <a16:creationId xmlns:a16="http://schemas.microsoft.com/office/drawing/2014/main" id="{B70EB39C-FA50-5642-B546-07A9EC77893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1" y="25197"/>
            <a:ext cx="5357813" cy="685800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0.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80.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16054" y="4701071"/>
            <a:ext cx="6773094" cy="1537169"/>
          </a:xfrm>
        </p:spPr>
        <p:txBody>
          <a:bodyPr/>
          <a:lstStyle/>
          <a:p>
            <a:r>
              <a:rPr lang="en-US" dirty="0"/>
              <a:t>Financial Engineering – 620 (Pricing &amp; Hedging)</a:t>
            </a:r>
          </a:p>
          <a:p>
            <a:r>
              <a:rPr lang="en-US" dirty="0"/>
              <a:t>Fall 2021</a:t>
            </a:r>
          </a:p>
          <a:p>
            <a:endParaRPr lang="en-US" dirty="0"/>
          </a:p>
          <a:p>
            <a:r>
              <a:rPr lang="en-US" dirty="0"/>
              <a:t>Riley Heiman, </a:t>
            </a:r>
            <a:r>
              <a:rPr lang="en-US" dirty="0" err="1"/>
              <a:t>Saboura</a:t>
            </a:r>
            <a:r>
              <a:rPr lang="en-US" dirty="0"/>
              <a:t> </a:t>
            </a:r>
            <a:r>
              <a:rPr lang="en-US" dirty="0" err="1"/>
              <a:t>Salari</a:t>
            </a:r>
            <a:r>
              <a:rPr lang="en-US" dirty="0"/>
              <a:t> Rad, </a:t>
            </a:r>
          </a:p>
          <a:p>
            <a:r>
              <a:rPr lang="en-US" dirty="0" err="1"/>
              <a:t>Anantha</a:t>
            </a:r>
            <a:r>
              <a:rPr lang="en-US" dirty="0"/>
              <a:t> </a:t>
            </a:r>
            <a:r>
              <a:rPr lang="en-US" dirty="0" err="1"/>
              <a:t>Balineni</a:t>
            </a:r>
            <a:r>
              <a:rPr lang="en-US" dirty="0"/>
              <a:t>, </a:t>
            </a:r>
            <a:r>
              <a:rPr lang="en-US" dirty="0" err="1"/>
              <a:t>Moksh</a:t>
            </a:r>
            <a:r>
              <a:rPr lang="en-US" dirty="0"/>
              <a:t> Ajmera</a:t>
            </a:r>
          </a:p>
          <a:p>
            <a:endParaRPr lang="en-US" dirty="0"/>
          </a:p>
        </p:txBody>
      </p:sp>
      <p:sp>
        <p:nvSpPr>
          <p:cNvPr id="3" name="Text Placeholder 2"/>
          <p:cNvSpPr>
            <a:spLocks noGrp="1"/>
          </p:cNvSpPr>
          <p:nvPr>
            <p:ph type="body" sz="quarter" idx="15"/>
          </p:nvPr>
        </p:nvSpPr>
        <p:spPr/>
        <p:txBody>
          <a:bodyPr/>
          <a:lstStyle/>
          <a:p>
            <a:r>
              <a:rPr lang="en-US" dirty="0"/>
              <a:t>This project prices American options of Tesla using the Binomial Tree methodology</a:t>
            </a:r>
          </a:p>
        </p:txBody>
      </p:sp>
      <p:sp>
        <p:nvSpPr>
          <p:cNvPr id="4" name="Text Placeholder 3"/>
          <p:cNvSpPr>
            <a:spLocks noGrp="1"/>
          </p:cNvSpPr>
          <p:nvPr>
            <p:ph type="body" sz="quarter" idx="13"/>
          </p:nvPr>
        </p:nvSpPr>
        <p:spPr/>
        <p:txBody>
          <a:bodyPr/>
          <a:lstStyle/>
          <a:p>
            <a:r>
              <a:rPr lang="en-US" dirty="0"/>
              <a:t>Pricing American Options</a:t>
            </a:r>
          </a:p>
          <a:p>
            <a:endParaRPr lang="en-US" dirty="0"/>
          </a:p>
          <a:p>
            <a:endParaRPr lang="en-US" dirty="0"/>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5" y="1323882"/>
            <a:ext cx="6763472" cy="4066793"/>
          </a:xfrm>
        </p:spPr>
        <p:txBody>
          <a:bodyPr/>
          <a:lstStyle/>
          <a:p>
            <a:pPr marL="0" indent="0">
              <a:buNone/>
            </a:pPr>
            <a:endParaRPr lang="en-US" dirty="0">
              <a:solidFill>
                <a:srgbClr val="111111"/>
              </a:solidFill>
              <a:latin typeface="+mn-lt"/>
            </a:endParaRPr>
          </a:p>
          <a:p>
            <a:pPr marL="0" indent="0">
              <a:buNone/>
            </a:pPr>
            <a:endParaRPr lang="en-US" dirty="0">
              <a:solidFill>
                <a:srgbClr val="111111"/>
              </a:solidFill>
              <a:latin typeface="+mn-lt"/>
            </a:endParaRPr>
          </a:p>
          <a:p>
            <a:pPr marL="0" indent="0">
              <a:buNone/>
            </a:pPr>
            <a:endParaRPr lang="en-IN" dirty="0">
              <a:latin typeface="+mn-lt"/>
            </a:endParaRPr>
          </a:p>
        </p:txBody>
      </p:sp>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6" y="418354"/>
            <a:ext cx="3726784" cy="535863"/>
          </a:xfrm>
        </p:spPr>
        <p:txBody>
          <a:bodyPr/>
          <a:lstStyle/>
          <a:p>
            <a:r>
              <a:rPr lang="en-US" dirty="0"/>
              <a:t>Delta Hedging</a:t>
            </a:r>
            <a:br>
              <a:rPr lang="en-US" dirty="0"/>
            </a:br>
            <a:endParaRPr lang="en-US" dirty="0"/>
          </a:p>
        </p:txBody>
      </p:sp>
      <p:grpSp>
        <p:nvGrpSpPr>
          <p:cNvPr id="9" name="Group 8">
            <a:extLst>
              <a:ext uri="{FF2B5EF4-FFF2-40B4-BE49-F238E27FC236}">
                <a16:creationId xmlns:a16="http://schemas.microsoft.com/office/drawing/2014/main" id="{A6DF2E6D-0F07-47D6-A2C7-671B68392520}"/>
              </a:ext>
            </a:extLst>
          </p:cNvPr>
          <p:cNvGrpSpPr/>
          <p:nvPr/>
        </p:nvGrpSpPr>
        <p:grpSpPr>
          <a:xfrm>
            <a:off x="4261010" y="558193"/>
            <a:ext cx="6530378" cy="5741614"/>
            <a:chOff x="-221" y="0"/>
            <a:chExt cx="5829908" cy="5178587"/>
          </a:xfrm>
        </p:grpSpPr>
        <p:pic>
          <p:nvPicPr>
            <p:cNvPr id="10" name="Picture 9" descr="Chart, line chart&#10;&#10;Description automatically generated">
              <a:extLst>
                <a:ext uri="{FF2B5EF4-FFF2-40B4-BE49-F238E27FC236}">
                  <a16:creationId xmlns:a16="http://schemas.microsoft.com/office/drawing/2014/main" id="{4F98F217-08BA-4ABC-BD72-F1E80F37840D}"/>
                </a:ext>
              </a:extLst>
            </p:cNvPr>
            <p:cNvPicPr>
              <a:picLocks noChangeAspect="1"/>
            </p:cNvPicPr>
            <p:nvPr/>
          </p:nvPicPr>
          <p:blipFill rotWithShape="1">
            <a:blip r:embed="rId3">
              <a:extLst>
                <a:ext uri="{28A0092B-C50C-407E-A947-70E740481C1C}">
                  <a14:useLocalDpi xmlns:a14="http://schemas.microsoft.com/office/drawing/2010/main" val="0"/>
                </a:ext>
              </a:extLst>
            </a:blip>
            <a:srcRect t="8889"/>
            <a:stretch/>
          </p:blipFill>
          <p:spPr bwMode="auto">
            <a:xfrm>
              <a:off x="6927" y="0"/>
              <a:ext cx="2780030" cy="2532380"/>
            </a:xfrm>
            <a:prstGeom prst="rect">
              <a:avLst/>
            </a:prstGeom>
            <a:noFill/>
            <a:ln>
              <a:noFill/>
            </a:ln>
            <a:extLst>
              <a:ext uri="{53640926-AAD7-44D8-BBD7-CCE9431645EC}">
                <a14:shadowObscured xmlns:a14="http://schemas.microsoft.com/office/drawing/2010/main"/>
              </a:ext>
            </a:extLst>
          </p:spPr>
        </p:pic>
        <p:pic>
          <p:nvPicPr>
            <p:cNvPr id="11" name="Picture 10" descr="Chart, line chart&#10;&#10;Description automatically generated">
              <a:extLst>
                <a:ext uri="{FF2B5EF4-FFF2-40B4-BE49-F238E27FC236}">
                  <a16:creationId xmlns:a16="http://schemas.microsoft.com/office/drawing/2014/main" id="{D936A9BB-010A-41AA-9EF9-43D463A2B51E}"/>
                </a:ext>
              </a:extLst>
            </p:cNvPr>
            <p:cNvPicPr>
              <a:picLocks noChangeAspect="1"/>
            </p:cNvPicPr>
            <p:nvPr/>
          </p:nvPicPr>
          <p:blipFill rotWithShape="1">
            <a:blip r:embed="rId4">
              <a:extLst>
                <a:ext uri="{28A0092B-C50C-407E-A947-70E740481C1C}">
                  <a14:useLocalDpi xmlns:a14="http://schemas.microsoft.com/office/drawing/2010/main" val="0"/>
                </a:ext>
              </a:extLst>
            </a:blip>
            <a:srcRect t="9289" b="2405"/>
            <a:stretch/>
          </p:blipFill>
          <p:spPr bwMode="auto">
            <a:xfrm>
              <a:off x="3037592" y="2713351"/>
              <a:ext cx="2792095" cy="2465236"/>
            </a:xfrm>
            <a:prstGeom prst="rect">
              <a:avLst/>
            </a:prstGeom>
            <a:noFill/>
            <a:ln>
              <a:noFill/>
            </a:ln>
            <a:extLst>
              <a:ext uri="{53640926-AAD7-44D8-BBD7-CCE9431645EC}">
                <a14:shadowObscured xmlns:a14="http://schemas.microsoft.com/office/drawing/2010/main"/>
              </a:ext>
            </a:extLst>
          </p:spPr>
        </p:pic>
        <p:pic>
          <p:nvPicPr>
            <p:cNvPr id="12" name="Picture 11" descr="Chart, line chart&#10;&#10;Description automatically generated">
              <a:extLst>
                <a:ext uri="{FF2B5EF4-FFF2-40B4-BE49-F238E27FC236}">
                  <a16:creationId xmlns:a16="http://schemas.microsoft.com/office/drawing/2014/main" id="{A0FF9BEC-6288-430A-9273-B6AA995EB3B0}"/>
                </a:ext>
              </a:extLst>
            </p:cNvPr>
            <p:cNvPicPr>
              <a:picLocks noChangeAspect="1"/>
            </p:cNvPicPr>
            <p:nvPr/>
          </p:nvPicPr>
          <p:blipFill rotWithShape="1">
            <a:blip r:embed="rId5">
              <a:extLst>
                <a:ext uri="{28A0092B-C50C-407E-A947-70E740481C1C}">
                  <a14:useLocalDpi xmlns:a14="http://schemas.microsoft.com/office/drawing/2010/main" val="0"/>
                </a:ext>
              </a:extLst>
            </a:blip>
            <a:srcRect t="8902"/>
            <a:stretch/>
          </p:blipFill>
          <p:spPr bwMode="auto">
            <a:xfrm>
              <a:off x="3015018" y="50818"/>
              <a:ext cx="2780030" cy="2532380"/>
            </a:xfrm>
            <a:prstGeom prst="rect">
              <a:avLst/>
            </a:prstGeom>
            <a:noFill/>
            <a:ln>
              <a:noFill/>
            </a:ln>
            <a:extLst>
              <a:ext uri="{53640926-AAD7-44D8-BBD7-CCE9431645EC}">
                <a14:shadowObscured xmlns:a14="http://schemas.microsoft.com/office/drawing/2010/main"/>
              </a:ext>
            </a:extLst>
          </p:spPr>
        </p:pic>
        <p:pic>
          <p:nvPicPr>
            <p:cNvPr id="13" name="Picture 12" descr="Chart&#10;&#10;Description automatically generated">
              <a:extLst>
                <a:ext uri="{FF2B5EF4-FFF2-40B4-BE49-F238E27FC236}">
                  <a16:creationId xmlns:a16="http://schemas.microsoft.com/office/drawing/2014/main" id="{ABD7EB8A-A13F-4FE6-B7C9-1E5A4B862E04}"/>
                </a:ext>
              </a:extLst>
            </p:cNvPr>
            <p:cNvPicPr>
              <a:picLocks noChangeAspect="1"/>
            </p:cNvPicPr>
            <p:nvPr/>
          </p:nvPicPr>
          <p:blipFill rotWithShape="1">
            <a:blip r:embed="rId6">
              <a:extLst>
                <a:ext uri="{28A0092B-C50C-407E-A947-70E740481C1C}">
                  <a14:useLocalDpi xmlns:a14="http://schemas.microsoft.com/office/drawing/2010/main" val="0"/>
                </a:ext>
              </a:extLst>
            </a:blip>
            <a:srcRect t="9722"/>
            <a:stretch/>
          </p:blipFill>
          <p:spPr bwMode="auto">
            <a:xfrm>
              <a:off x="-221" y="2646206"/>
              <a:ext cx="2805430" cy="2532380"/>
            </a:xfrm>
            <a:prstGeom prst="rect">
              <a:avLst/>
            </a:prstGeom>
            <a:noFill/>
            <a:ln>
              <a:noFill/>
            </a:ln>
            <a:extLst>
              <a:ext uri="{53640926-AAD7-44D8-BBD7-CCE9431645EC}">
                <a14:shadowObscured xmlns:a14="http://schemas.microsoft.com/office/drawing/2010/main"/>
              </a:ext>
            </a:extLst>
          </p:spPr>
        </p:pic>
      </p:grpSp>
      <p:sp>
        <p:nvSpPr>
          <p:cNvPr id="5" name="TextBox 4">
            <a:extLst>
              <a:ext uri="{FF2B5EF4-FFF2-40B4-BE49-F238E27FC236}">
                <a16:creationId xmlns:a16="http://schemas.microsoft.com/office/drawing/2014/main" id="{51DEC3C3-3FB3-EE3E-7CB9-A46AF0EFF11F}"/>
              </a:ext>
            </a:extLst>
          </p:cNvPr>
          <p:cNvSpPr txBox="1"/>
          <p:nvPr/>
        </p:nvSpPr>
        <p:spPr>
          <a:xfrm>
            <a:off x="389105" y="1361881"/>
            <a:ext cx="3534466" cy="4247317"/>
          </a:xfrm>
          <a:prstGeom prst="rect">
            <a:avLst/>
          </a:prstGeom>
          <a:noFill/>
        </p:spPr>
        <p:txBody>
          <a:bodyPr wrap="square" rtlCol="0">
            <a:spAutoFit/>
          </a:bodyPr>
          <a:lstStyle/>
          <a:p>
            <a:r>
              <a:rPr lang="en-US" dirty="0"/>
              <a:t>The graph on the right shows the following: </a:t>
            </a:r>
          </a:p>
          <a:p>
            <a:endParaRPr lang="en-US" dirty="0"/>
          </a:p>
          <a:p>
            <a:r>
              <a:rPr lang="en-US" b="1" dirty="0"/>
              <a:t>Top Left </a:t>
            </a:r>
            <a:r>
              <a:rPr lang="en-US" dirty="0"/>
              <a:t>– Stock Price over time</a:t>
            </a:r>
          </a:p>
          <a:p>
            <a:endParaRPr lang="en-US" dirty="0"/>
          </a:p>
          <a:p>
            <a:r>
              <a:rPr lang="en-US" b="1" dirty="0"/>
              <a:t>Top Right </a:t>
            </a:r>
            <a:r>
              <a:rPr lang="en-US" dirty="0"/>
              <a:t>– As Stock price increases, so does the delta. </a:t>
            </a:r>
          </a:p>
          <a:p>
            <a:endParaRPr lang="en-US" dirty="0"/>
          </a:p>
          <a:p>
            <a:r>
              <a:rPr lang="en-US" b="1" dirty="0"/>
              <a:t>Bottom Left </a:t>
            </a:r>
            <a:r>
              <a:rPr lang="en-US" dirty="0"/>
              <a:t>– Delta determines how many shares to buy or sell</a:t>
            </a:r>
          </a:p>
          <a:p>
            <a:endParaRPr lang="en-US" dirty="0"/>
          </a:p>
          <a:p>
            <a:r>
              <a:rPr lang="en-US" b="1" dirty="0"/>
              <a:t>Bottom Right </a:t>
            </a:r>
            <a:r>
              <a:rPr lang="en-US" dirty="0"/>
              <a:t>– Based upon the buying &amp; selling of shares, the investor will incur a profit, or loss. </a:t>
            </a:r>
          </a:p>
          <a:p>
            <a:endParaRPr lang="en-US" dirty="0"/>
          </a:p>
        </p:txBody>
      </p:sp>
    </p:spTree>
    <p:extLst>
      <p:ext uri="{BB962C8B-B14F-4D97-AF65-F5344CB8AC3E}">
        <p14:creationId xmlns:p14="http://schemas.microsoft.com/office/powerpoint/2010/main" val="135209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58B8C6-7B07-407C-8889-E0E2CF1B3BCE}"/>
              </a:ext>
            </a:extLst>
          </p:cNvPr>
          <p:cNvSpPr>
            <a:spLocks noGrp="1"/>
          </p:cNvSpPr>
          <p:nvPr>
            <p:ph type="sldNum" sz="quarter" idx="10"/>
          </p:nvPr>
        </p:nvSpPr>
        <p:spPr/>
        <p:txBody>
          <a:bodyPr/>
          <a:lstStyle/>
          <a:p>
            <a:fld id="{12342C3A-DD85-7843-B416-BD52AB030D59}" type="slidenum">
              <a:rPr lang="en-US" smtClean="0"/>
              <a:pPr/>
              <a:t>11</a:t>
            </a:fld>
            <a:endParaRPr lang="en-US" dirty="0"/>
          </a:p>
        </p:txBody>
      </p:sp>
      <p:grpSp>
        <p:nvGrpSpPr>
          <p:cNvPr id="3" name="Group 2">
            <a:extLst>
              <a:ext uri="{FF2B5EF4-FFF2-40B4-BE49-F238E27FC236}">
                <a16:creationId xmlns:a16="http://schemas.microsoft.com/office/drawing/2014/main" id="{1E7384CD-5641-45C1-9817-1913B7122DFA}"/>
              </a:ext>
            </a:extLst>
          </p:cNvPr>
          <p:cNvGrpSpPr/>
          <p:nvPr/>
        </p:nvGrpSpPr>
        <p:grpSpPr>
          <a:xfrm>
            <a:off x="0" y="-31186"/>
            <a:ext cx="12188335" cy="6428274"/>
            <a:chOff x="0" y="-31186"/>
            <a:chExt cx="12188335" cy="6428274"/>
          </a:xfrm>
        </p:grpSpPr>
        <p:pic>
          <p:nvPicPr>
            <p:cNvPr id="1026" name="Picture 2">
              <a:extLst>
                <a:ext uri="{FF2B5EF4-FFF2-40B4-BE49-F238E27FC236}">
                  <a16:creationId xmlns:a16="http://schemas.microsoft.com/office/drawing/2014/main" id="{56D2CF07-A18F-49E3-95CB-F2828858F6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842"/>
            <a:stretch/>
          </p:blipFill>
          <p:spPr bwMode="auto">
            <a:xfrm>
              <a:off x="0" y="-31186"/>
              <a:ext cx="9787812" cy="64282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05CED80-34CF-4F68-925A-E9E3D60D1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30" r="18480"/>
            <a:stretch/>
          </p:blipFill>
          <p:spPr bwMode="auto">
            <a:xfrm>
              <a:off x="9778481" y="-30478"/>
              <a:ext cx="634482" cy="6426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BC78DA1-0AA4-4CC7-91FB-46CF72F870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30" r="18480"/>
            <a:stretch/>
          </p:blipFill>
          <p:spPr bwMode="auto">
            <a:xfrm>
              <a:off x="10412963" y="-30478"/>
              <a:ext cx="634481" cy="6426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0015E8E-363E-4E4E-8516-9CFAD1054F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30" r="18480"/>
            <a:stretch/>
          </p:blipFill>
          <p:spPr bwMode="auto">
            <a:xfrm>
              <a:off x="11047444" y="-30478"/>
              <a:ext cx="634482" cy="6426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C95EDA4-D892-48AF-A890-E2893E264F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30" r="18480"/>
            <a:stretch/>
          </p:blipFill>
          <p:spPr bwMode="auto">
            <a:xfrm>
              <a:off x="11553853" y="-30480"/>
              <a:ext cx="634482" cy="642686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66E3B1F9-CD69-444B-8015-51D313807577}"/>
              </a:ext>
            </a:extLst>
          </p:cNvPr>
          <p:cNvSpPr txBox="1"/>
          <p:nvPr/>
        </p:nvSpPr>
        <p:spPr>
          <a:xfrm>
            <a:off x="6728753" y="833120"/>
            <a:ext cx="3942080" cy="1015663"/>
          </a:xfrm>
          <a:prstGeom prst="rect">
            <a:avLst/>
          </a:prstGeom>
          <a:noFill/>
        </p:spPr>
        <p:txBody>
          <a:bodyPr wrap="square" rtlCol="0">
            <a:spAutoFit/>
          </a:bodyPr>
          <a:lstStyle/>
          <a:p>
            <a:r>
              <a:rPr lang="en-US" sz="6000" dirty="0">
                <a:solidFill>
                  <a:schemeClr val="bg1"/>
                </a:solidFill>
                <a:latin typeface="Calibri Light" panose="020F0302020204030204" pitchFamily="34" charset="0"/>
                <a:cs typeface="Calibri Light" panose="020F0302020204030204" pitchFamily="34" charset="0"/>
              </a:rPr>
              <a:t>Thank You!</a:t>
            </a:r>
          </a:p>
        </p:txBody>
      </p:sp>
    </p:spTree>
    <p:extLst>
      <p:ext uri="{BB962C8B-B14F-4D97-AF65-F5344CB8AC3E}">
        <p14:creationId xmlns:p14="http://schemas.microsoft.com/office/powerpoint/2010/main" val="42120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73F59C-1B16-4C11-8F3F-DA24A4A93903}"/>
              </a:ext>
            </a:extLst>
          </p:cNvPr>
          <p:cNvSpPr>
            <a:spLocks noGrp="1"/>
          </p:cNvSpPr>
          <p:nvPr>
            <p:ph type="body" sz="quarter" idx="12"/>
          </p:nvPr>
        </p:nvSpPr>
        <p:spPr/>
        <p:txBody>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Arial" panose="020B0604020202020204" pitchFamily="34" charset="0"/>
              </a:rPr>
              <a:t>[1]  J. Hull, </a:t>
            </a:r>
            <a:r>
              <a:rPr lang="en-US" sz="1800" i="1" dirty="0">
                <a:effectLst/>
                <a:latin typeface="Times New Roman" panose="02020603050405020304" pitchFamily="18" charset="0"/>
                <a:ea typeface="Arial" panose="020B0604020202020204" pitchFamily="34" charset="0"/>
              </a:rPr>
              <a:t>Options, Futures and Other Derivatives</a:t>
            </a:r>
            <a:r>
              <a:rPr lang="en-US" sz="1800" dirty="0">
                <a:effectLst/>
                <a:latin typeface="Times New Roman" panose="02020603050405020304" pitchFamily="18" charset="0"/>
                <a:ea typeface="Arial" panose="020B0604020202020204" pitchFamily="34" charset="0"/>
              </a:rPr>
              <a:t>, Pearson 10</a:t>
            </a:r>
            <a:r>
              <a:rPr lang="en-US" sz="1800" baseline="30000" dirty="0">
                <a:effectLst/>
                <a:latin typeface="Times New Roman" panose="02020603050405020304" pitchFamily="18" charset="0"/>
                <a:ea typeface="Arial" panose="020B0604020202020204" pitchFamily="34" charset="0"/>
              </a:rPr>
              <a:t>th</a:t>
            </a:r>
            <a:r>
              <a:rPr lang="en-US" sz="1800" dirty="0">
                <a:effectLst/>
                <a:latin typeface="Times New Roman" panose="02020603050405020304" pitchFamily="18" charset="0"/>
                <a:ea typeface="Arial" panose="020B0604020202020204" pitchFamily="34" charset="0"/>
              </a:rPr>
              <a:t> Edition, 2018</a:t>
            </a:r>
            <a:endParaRPr lang="en-US" sz="1800" dirty="0">
              <a:effectLst/>
              <a:latin typeface="Arial" panose="020B0604020202020204" pitchFamily="34" charset="0"/>
              <a:ea typeface="Arial" panose="020B0604020202020204" pitchFamily="34"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Arial" panose="020B0604020202020204" pitchFamily="34" charset="0"/>
              </a:rPr>
              <a:t>[2]  S. Shreve, </a:t>
            </a:r>
            <a:r>
              <a:rPr lang="en-US" sz="1800" i="1" dirty="0">
                <a:effectLst/>
                <a:latin typeface="Times New Roman" panose="02020603050405020304" pitchFamily="18" charset="0"/>
                <a:ea typeface="Arial" panose="020B0604020202020204" pitchFamily="34" charset="0"/>
              </a:rPr>
              <a:t>Stochastic Calculus for Finance I: The Binomial Asset Pricing </a:t>
            </a:r>
          </a:p>
          <a:p>
            <a:pPr marL="0" marR="0" indent="0">
              <a:lnSpc>
                <a:spcPct val="200000"/>
              </a:lnSpc>
              <a:spcBef>
                <a:spcPts val="0"/>
              </a:spcBef>
              <a:spcAft>
                <a:spcPts val="0"/>
              </a:spcAft>
              <a:buNone/>
            </a:pPr>
            <a:r>
              <a:rPr lang="en-US" sz="1800" i="1" dirty="0">
                <a:latin typeface="Times New Roman" panose="02020603050405020304" pitchFamily="18" charset="0"/>
                <a:ea typeface="Arial" panose="020B0604020202020204" pitchFamily="34" charset="0"/>
              </a:rPr>
              <a:t>	</a:t>
            </a:r>
            <a:r>
              <a:rPr lang="en-US" sz="1800" i="1" dirty="0">
                <a:effectLst/>
                <a:latin typeface="Times New Roman" panose="02020603050405020304" pitchFamily="18" charset="0"/>
                <a:ea typeface="Arial" panose="020B0604020202020204" pitchFamily="34" charset="0"/>
              </a:rPr>
              <a:t>Model,</a:t>
            </a:r>
            <a:r>
              <a:rPr lang="en-US" sz="1800" dirty="0">
                <a:effectLst/>
                <a:latin typeface="Times New Roman" panose="02020603050405020304" pitchFamily="18" charset="0"/>
                <a:ea typeface="Arial" panose="020B0604020202020204" pitchFamily="34" charset="0"/>
              </a:rPr>
              <a:t> New York: Springer, 2004</a:t>
            </a:r>
            <a:endParaRPr lang="en-US" sz="1800" dirty="0">
              <a:effectLst/>
              <a:latin typeface="Arial" panose="020B0604020202020204" pitchFamily="34" charset="0"/>
              <a:ea typeface="Arial" panose="020B0604020202020204" pitchFamily="34"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Arial" panose="020B0604020202020204" pitchFamily="34" charset="0"/>
              </a:rPr>
              <a:t>[3]  R. McDonald, </a:t>
            </a:r>
            <a:r>
              <a:rPr lang="en-US" sz="1800" i="1" dirty="0">
                <a:effectLst/>
                <a:latin typeface="Times New Roman" panose="02020603050405020304" pitchFamily="18" charset="0"/>
                <a:ea typeface="Arial" panose="020B0604020202020204" pitchFamily="34" charset="0"/>
              </a:rPr>
              <a:t>Derivatives Markets, </a:t>
            </a:r>
            <a:r>
              <a:rPr lang="en-US" sz="1800" dirty="0">
                <a:effectLst/>
                <a:latin typeface="Times New Roman" panose="02020603050405020304" pitchFamily="18" charset="0"/>
                <a:ea typeface="Arial" panose="020B0604020202020204" pitchFamily="34" charset="0"/>
              </a:rPr>
              <a:t>Pearson 3</a:t>
            </a:r>
            <a:r>
              <a:rPr lang="en-US" sz="1800" baseline="30000" dirty="0">
                <a:effectLst/>
                <a:latin typeface="Times New Roman" panose="02020603050405020304" pitchFamily="18" charset="0"/>
                <a:ea typeface="Arial" panose="020B0604020202020204" pitchFamily="34" charset="0"/>
              </a:rPr>
              <a:t>rd</a:t>
            </a:r>
            <a:r>
              <a:rPr lang="en-US" sz="1800" dirty="0">
                <a:effectLst/>
                <a:latin typeface="Times New Roman" panose="02020603050405020304" pitchFamily="18" charset="0"/>
                <a:ea typeface="Arial" panose="020B0604020202020204" pitchFamily="34" charset="0"/>
              </a:rPr>
              <a:t> Edition, 2013</a:t>
            </a:r>
          </a:p>
          <a:p>
            <a:pPr marL="0" indent="0">
              <a:buNone/>
            </a:pPr>
            <a:endParaRPr lang="en-US" dirty="0"/>
          </a:p>
        </p:txBody>
      </p:sp>
      <p:sp>
        <p:nvSpPr>
          <p:cNvPr id="3" name="Slide Number Placeholder 2">
            <a:extLst>
              <a:ext uri="{FF2B5EF4-FFF2-40B4-BE49-F238E27FC236}">
                <a16:creationId xmlns:a16="http://schemas.microsoft.com/office/drawing/2014/main" id="{3908F84D-E827-4A8E-88EE-69AEDAEBE127}"/>
              </a:ext>
            </a:extLst>
          </p:cNvPr>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B493BB24-A281-4935-BD76-6EE92DFC731B}"/>
              </a:ext>
            </a:extLst>
          </p:cNvPr>
          <p:cNvSpPr>
            <a:spLocks noGrp="1"/>
          </p:cNvSpPr>
          <p:nvPr>
            <p:ph type="title"/>
          </p:nvPr>
        </p:nvSpPr>
        <p:spPr>
          <a:xfrm>
            <a:off x="302605" y="764107"/>
            <a:ext cx="9735251" cy="535863"/>
          </a:xfrm>
        </p:spPr>
        <p:txBody>
          <a:bodyPr/>
          <a:lstStyle/>
          <a:p>
            <a:r>
              <a:rPr lang="en-US" dirty="0"/>
              <a:t>References</a:t>
            </a:r>
          </a:p>
        </p:txBody>
      </p:sp>
    </p:spTree>
    <p:extLst>
      <p:ext uri="{BB962C8B-B14F-4D97-AF65-F5344CB8AC3E}">
        <p14:creationId xmlns:p14="http://schemas.microsoft.com/office/powerpoint/2010/main" val="217326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19CCC9-D143-4B18-A6B1-20AE14C77659}"/>
              </a:ext>
            </a:extLst>
          </p:cNvPr>
          <p:cNvSpPr>
            <a:spLocks noGrp="1"/>
          </p:cNvSpPr>
          <p:nvPr>
            <p:ph type="body" sz="quarter" idx="12"/>
          </p:nvPr>
        </p:nvSpPr>
        <p:spPr>
          <a:xfrm>
            <a:off x="302606" y="1708726"/>
            <a:ext cx="6751338" cy="4385167"/>
          </a:xfrm>
        </p:spPr>
        <p:txBody>
          <a:bodyPr/>
          <a:lstStyle/>
          <a:p>
            <a:pPr marL="457200" indent="-457200">
              <a:buFont typeface="+mj-lt"/>
              <a:buAutoNum type="arabicPeriod"/>
            </a:pPr>
            <a:r>
              <a:rPr lang="en-US" sz="2000" dirty="0"/>
              <a:t>Data Collection &amp; Market Parameters </a:t>
            </a:r>
          </a:p>
          <a:p>
            <a:pPr marL="457200" indent="-457200">
              <a:buFont typeface="+mj-lt"/>
              <a:buAutoNum type="arabicPeriod"/>
            </a:pPr>
            <a:r>
              <a:rPr lang="en-US" sz="2000" dirty="0"/>
              <a:t>Model Development</a:t>
            </a:r>
          </a:p>
          <a:p>
            <a:pPr marL="457200" indent="-457200">
              <a:buFont typeface="+mj-lt"/>
              <a:buAutoNum type="arabicPeriod"/>
            </a:pPr>
            <a:r>
              <a:rPr lang="en-US" sz="2000" dirty="0"/>
              <a:t>Model Deployment</a:t>
            </a:r>
          </a:p>
          <a:p>
            <a:pPr marL="457200" indent="-457200">
              <a:buFont typeface="+mj-lt"/>
              <a:buAutoNum type="arabicPeriod"/>
            </a:pPr>
            <a:r>
              <a:rPr lang="en-US" sz="2000" dirty="0"/>
              <a:t>Delta Hedge</a:t>
            </a:r>
          </a:p>
          <a:p>
            <a:endParaRPr lang="en-US" dirty="0"/>
          </a:p>
        </p:txBody>
      </p:sp>
      <p:sp>
        <p:nvSpPr>
          <p:cNvPr id="3" name="Slide Number Placeholder 2">
            <a:extLst>
              <a:ext uri="{FF2B5EF4-FFF2-40B4-BE49-F238E27FC236}">
                <a16:creationId xmlns:a16="http://schemas.microsoft.com/office/drawing/2014/main" id="{AB46E71A-B490-4526-95B1-7E152B42C769}"/>
              </a:ext>
            </a:extLst>
          </p:cNvPr>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a:extLst>
              <a:ext uri="{FF2B5EF4-FFF2-40B4-BE49-F238E27FC236}">
                <a16:creationId xmlns:a16="http://schemas.microsoft.com/office/drawing/2014/main" id="{D0767E1E-75B3-4FCE-9599-CA8AE67E26C5}"/>
              </a:ext>
            </a:extLst>
          </p:cNvPr>
          <p:cNvSpPr>
            <a:spLocks noGrp="1"/>
          </p:cNvSpPr>
          <p:nvPr>
            <p:ph type="title"/>
          </p:nvPr>
        </p:nvSpPr>
        <p:spPr>
          <a:xfrm>
            <a:off x="302606" y="418354"/>
            <a:ext cx="6424766" cy="935256"/>
          </a:xfrm>
        </p:spPr>
        <p:txBody>
          <a:bodyPr/>
          <a:lstStyle/>
          <a:p>
            <a:br>
              <a:rPr lang="en-US" dirty="0"/>
            </a:br>
            <a:r>
              <a:rPr lang="en-US" dirty="0"/>
              <a:t>Agenda</a:t>
            </a:r>
          </a:p>
        </p:txBody>
      </p:sp>
    </p:spTree>
    <p:extLst>
      <p:ext uri="{BB962C8B-B14F-4D97-AF65-F5344CB8AC3E}">
        <p14:creationId xmlns:p14="http://schemas.microsoft.com/office/powerpoint/2010/main" val="103779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5EA6D-9DD5-447C-BE66-0706B1909074}"/>
              </a:ext>
            </a:extLst>
          </p:cNvPr>
          <p:cNvSpPr>
            <a:spLocks noGrp="1"/>
          </p:cNvSpPr>
          <p:nvPr>
            <p:ph type="body" sz="quarter" idx="12"/>
          </p:nvPr>
        </p:nvSpPr>
        <p:spPr>
          <a:xfrm>
            <a:off x="302605" y="1591720"/>
            <a:ext cx="11585731" cy="4502173"/>
          </a:xfrm>
        </p:spPr>
        <p:txBody>
          <a:bodyPr/>
          <a:lstStyle/>
          <a:p>
            <a:r>
              <a:rPr lang="en-US" dirty="0"/>
              <a:t>Tesla Equities Data</a:t>
            </a:r>
          </a:p>
          <a:p>
            <a:pPr lvl="1"/>
            <a:r>
              <a:rPr lang="en-US" dirty="0"/>
              <a:t>~4 years (01/02/2018 – 11/03/2021)</a:t>
            </a:r>
          </a:p>
          <a:p>
            <a:pPr lvl="1"/>
            <a:r>
              <a:rPr lang="en-US" dirty="0"/>
              <a:t>Daily stock prices. 958 trading days. </a:t>
            </a:r>
          </a:p>
          <a:p>
            <a:r>
              <a:rPr lang="en-US" dirty="0"/>
              <a:t>Tesla Option Chain</a:t>
            </a:r>
          </a:p>
          <a:p>
            <a:pPr lvl="1"/>
            <a:r>
              <a:rPr lang="en-US" dirty="0"/>
              <a:t>Variety of Strikes </a:t>
            </a:r>
          </a:p>
          <a:p>
            <a:pPr lvl="2"/>
            <a:r>
              <a:rPr lang="en-US" dirty="0"/>
              <a:t> $5 increments ranging from $50 to $2,175</a:t>
            </a:r>
          </a:p>
          <a:p>
            <a:pPr lvl="1"/>
            <a:r>
              <a:rPr lang="en-US" dirty="0"/>
              <a:t>7 Expiration Dates (11/5/2021, 11/12/2021 , … , 12/17/2021)</a:t>
            </a:r>
          </a:p>
          <a:p>
            <a:pPr lvl="1"/>
            <a:endParaRPr lang="en-US" dirty="0"/>
          </a:p>
        </p:txBody>
      </p:sp>
      <p:sp>
        <p:nvSpPr>
          <p:cNvPr id="3" name="Slide Number Placeholder 2">
            <a:extLst>
              <a:ext uri="{FF2B5EF4-FFF2-40B4-BE49-F238E27FC236}">
                <a16:creationId xmlns:a16="http://schemas.microsoft.com/office/drawing/2014/main" id="{0474F121-E351-4F2C-8D92-8D91BE3356D6}"/>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992A13DC-9F48-4F74-A766-03418A4F1668}"/>
              </a:ext>
            </a:extLst>
          </p:cNvPr>
          <p:cNvSpPr>
            <a:spLocks noGrp="1"/>
          </p:cNvSpPr>
          <p:nvPr>
            <p:ph type="title"/>
          </p:nvPr>
        </p:nvSpPr>
        <p:spPr/>
        <p:txBody>
          <a:bodyPr/>
          <a:lstStyle/>
          <a:p>
            <a:r>
              <a:rPr lang="en-US" dirty="0"/>
              <a:t>Equities &amp; Options Data</a:t>
            </a:r>
          </a:p>
        </p:txBody>
      </p:sp>
      <p:sp>
        <p:nvSpPr>
          <p:cNvPr id="5" name="Text Placeholder 4">
            <a:extLst>
              <a:ext uri="{FF2B5EF4-FFF2-40B4-BE49-F238E27FC236}">
                <a16:creationId xmlns:a16="http://schemas.microsoft.com/office/drawing/2014/main" id="{BAFD1526-DC41-441E-9D77-EDBC38761090}"/>
              </a:ext>
            </a:extLst>
          </p:cNvPr>
          <p:cNvSpPr>
            <a:spLocks noGrp="1"/>
          </p:cNvSpPr>
          <p:nvPr>
            <p:ph type="body" sz="quarter" idx="13"/>
          </p:nvPr>
        </p:nvSpPr>
        <p:spPr/>
        <p:txBody>
          <a:bodyPr/>
          <a:lstStyle/>
          <a:p>
            <a:r>
              <a:rPr lang="en-US" dirty="0"/>
              <a:t>Data Collection &amp; Analysis</a:t>
            </a:r>
          </a:p>
        </p:txBody>
      </p:sp>
      <p:sp>
        <p:nvSpPr>
          <p:cNvPr id="7" name="TextBox 6">
            <a:extLst>
              <a:ext uri="{FF2B5EF4-FFF2-40B4-BE49-F238E27FC236}">
                <a16:creationId xmlns:a16="http://schemas.microsoft.com/office/drawing/2014/main" id="{F0DE907A-8D42-429A-BC83-F81ACAD17A83}"/>
              </a:ext>
            </a:extLst>
          </p:cNvPr>
          <p:cNvSpPr txBox="1"/>
          <p:nvPr/>
        </p:nvSpPr>
        <p:spPr>
          <a:xfrm>
            <a:off x="5111754" y="2397178"/>
            <a:ext cx="6877261" cy="307777"/>
          </a:xfrm>
          <a:prstGeom prst="rect">
            <a:avLst/>
          </a:prstGeom>
          <a:noFill/>
          <a:ln>
            <a:solidFill>
              <a:schemeClr val="tx1"/>
            </a:solidFill>
          </a:ln>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Teslaoption = getOptionChain(</a:t>
            </a:r>
            <a:r>
              <a:rPr kumimoji="0" lang="en-US" sz="1400" b="0" i="0"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"TSLA"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,src = </a:t>
            </a:r>
            <a:r>
              <a:rPr kumimoji="0" lang="en-US" sz="1400" b="0" i="0"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"yahoo"</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 </a:t>
            </a:r>
            <a:r>
              <a:rPr kumimoji="0" lang="en-US" sz="1400" b="0" i="0"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"2020/2021"</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53C9421B-FB64-4A66-AA8A-D5E3AFA25D21}"/>
                  </a:ext>
                </a:extLst>
              </p:cNvPr>
              <p:cNvGraphicFramePr>
                <a:graphicFrameLocks noGrp="1"/>
              </p:cNvGraphicFramePr>
              <p:nvPr/>
            </p:nvGraphicFramePr>
            <p:xfrm>
              <a:off x="1853989" y="4441466"/>
              <a:ext cx="10032231" cy="1829985"/>
            </p:xfrm>
            <a:graphic>
              <a:graphicData uri="http://schemas.openxmlformats.org/drawingml/2006/table">
                <a:tbl>
                  <a:tblPr firstRow="1" bandRow="1">
                    <a:tableStyleId>{5C22544A-7EE6-4342-B048-85BDC9FD1C3A}</a:tableStyleId>
                  </a:tblPr>
                  <a:tblGrid>
                    <a:gridCol w="863466">
                      <a:extLst>
                        <a:ext uri="{9D8B030D-6E8A-4147-A177-3AD203B41FA5}">
                          <a16:colId xmlns:a16="http://schemas.microsoft.com/office/drawing/2014/main" val="1059534185"/>
                        </a:ext>
                      </a:extLst>
                    </a:gridCol>
                    <a:gridCol w="873760">
                      <a:extLst>
                        <a:ext uri="{9D8B030D-6E8A-4147-A177-3AD203B41FA5}">
                          <a16:colId xmlns:a16="http://schemas.microsoft.com/office/drawing/2014/main" val="3400140190"/>
                        </a:ext>
                      </a:extLst>
                    </a:gridCol>
                    <a:gridCol w="989965">
                      <a:extLst>
                        <a:ext uri="{9D8B030D-6E8A-4147-A177-3AD203B41FA5}">
                          <a16:colId xmlns:a16="http://schemas.microsoft.com/office/drawing/2014/main" val="857525559"/>
                        </a:ext>
                      </a:extLst>
                    </a:gridCol>
                    <a:gridCol w="721360">
                      <a:extLst>
                        <a:ext uri="{9D8B030D-6E8A-4147-A177-3AD203B41FA5}">
                          <a16:colId xmlns:a16="http://schemas.microsoft.com/office/drawing/2014/main" val="2750928546"/>
                        </a:ext>
                      </a:extLst>
                    </a:gridCol>
                    <a:gridCol w="2164080">
                      <a:extLst>
                        <a:ext uri="{9D8B030D-6E8A-4147-A177-3AD203B41FA5}">
                          <a16:colId xmlns:a16="http://schemas.microsoft.com/office/drawing/2014/main" val="3755660007"/>
                        </a:ext>
                      </a:extLst>
                    </a:gridCol>
                    <a:gridCol w="1194435">
                      <a:extLst>
                        <a:ext uri="{9D8B030D-6E8A-4147-A177-3AD203B41FA5}">
                          <a16:colId xmlns:a16="http://schemas.microsoft.com/office/drawing/2014/main" val="1006971484"/>
                        </a:ext>
                      </a:extLst>
                    </a:gridCol>
                    <a:gridCol w="1246135">
                      <a:extLst>
                        <a:ext uri="{9D8B030D-6E8A-4147-A177-3AD203B41FA5}">
                          <a16:colId xmlns:a16="http://schemas.microsoft.com/office/drawing/2014/main" val="1166547378"/>
                        </a:ext>
                      </a:extLst>
                    </a:gridCol>
                    <a:gridCol w="1065380">
                      <a:extLst>
                        <a:ext uri="{9D8B030D-6E8A-4147-A177-3AD203B41FA5}">
                          <a16:colId xmlns:a16="http://schemas.microsoft.com/office/drawing/2014/main" val="2187309635"/>
                        </a:ext>
                      </a:extLst>
                    </a:gridCol>
                    <a:gridCol w="913650">
                      <a:extLst>
                        <a:ext uri="{9D8B030D-6E8A-4147-A177-3AD203B41FA5}">
                          <a16:colId xmlns:a16="http://schemas.microsoft.com/office/drawing/2014/main" val="4247524787"/>
                        </a:ext>
                      </a:extLst>
                    </a:gridCol>
                  </a:tblGrid>
                  <a:tr h="40828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Option Type</a:t>
                          </a:r>
                        </a:p>
                      </a:txBody>
                      <a:tcPr>
                        <a:solidFill>
                          <a:srgbClr val="AF0D37"/>
                        </a:solidFill>
                      </a:tcPr>
                    </a:tc>
                    <a:tc>
                      <a:txBody>
                        <a:bodyPr/>
                        <a:lstStyle/>
                        <a:p>
                          <a:pPr algn="ctr"/>
                          <a:r>
                            <a:rPr lang="en-US" sz="1600" dirty="0"/>
                            <a:t>Strike</a:t>
                          </a:r>
                        </a:p>
                      </a:txBody>
                      <a:tcPr/>
                    </a:tc>
                    <a:tc>
                      <a:txBody>
                        <a:bodyPr/>
                        <a:lstStyle/>
                        <a:p>
                          <a:pPr algn="ctr"/>
                          <a:r>
                            <a:rPr lang="en-US" sz="1600" dirty="0"/>
                            <a:t>Bid</a:t>
                          </a:r>
                        </a:p>
                      </a:txBody>
                      <a:tcPr/>
                    </a:tc>
                    <a:tc>
                      <a:txBody>
                        <a:bodyPr/>
                        <a:lstStyle/>
                        <a:p>
                          <a:pPr algn="ctr"/>
                          <a:r>
                            <a:rPr lang="en-US" sz="1600" dirty="0"/>
                            <a:t>Ask</a:t>
                          </a:r>
                        </a:p>
                      </a:txBody>
                      <a:tcPr/>
                    </a:tc>
                    <a:tc>
                      <a:txBody>
                        <a:bodyPr/>
                        <a:lstStyle/>
                        <a:p>
                          <a:pPr algn="ctr"/>
                          <a:r>
                            <a:rPr lang="en-US" sz="1600" dirty="0"/>
                            <a:t>Index</a:t>
                          </a:r>
                        </a:p>
                      </a:txBody>
                      <a:tcPr/>
                    </a:tc>
                    <a:tc>
                      <a:txBody>
                        <a:bodyPr/>
                        <a:lstStyle/>
                        <a:p>
                          <a:pPr algn="ctr"/>
                          <a:r>
                            <a:rPr lang="en-US" sz="1600" dirty="0"/>
                            <a:t>Expiration Date</a:t>
                          </a:r>
                        </a:p>
                      </a:txBody>
                      <a:tcPr/>
                    </a:tc>
                    <a:tc>
                      <a:txBody>
                        <a:bodyPr/>
                        <a:lstStyle/>
                        <a:p>
                          <a:pPr algn="ctr"/>
                          <a:r>
                            <a:rPr lang="en-US" sz="1600" dirty="0"/>
                            <a:t>Snapshot Date</a:t>
                          </a:r>
                        </a:p>
                      </a:txBody>
                      <a:tcPr/>
                    </a:tc>
                    <a:tc>
                      <a:txBody>
                        <a:bodyPr/>
                        <a:lstStyle/>
                        <a:p>
                          <a:pPr algn="ctr"/>
                          <a:r>
                            <a:rPr lang="en-US" sz="1600" dirty="0"/>
                            <a:t>Years to Expiration</a:t>
                          </a:r>
                        </a:p>
                      </a:txBody>
                      <a:tcPr>
                        <a:solidFill>
                          <a:srgbClr val="AF0D37"/>
                        </a:solidFill>
                      </a:tcPr>
                    </a:tc>
                    <a:tc>
                      <a:txBody>
                        <a:bodyPr/>
                        <a:lstStyle/>
                        <a:p>
                          <a:pPr algn="ctr"/>
                          <a:r>
                            <a:rPr lang="en-US" sz="1600" dirty="0"/>
                            <a:t>Avg. Price</a:t>
                          </a:r>
                        </a:p>
                      </a:txBody>
                      <a:tcPr>
                        <a:solidFill>
                          <a:srgbClr val="AF0D37"/>
                        </a:solidFill>
                      </a:tcPr>
                    </a:tc>
                    <a:extLst>
                      <a:ext uri="{0D108BD9-81ED-4DB2-BD59-A6C34878D82A}">
                        <a16:rowId xmlns:a16="http://schemas.microsoft.com/office/drawing/2014/main" val="1842730014"/>
                      </a:ext>
                    </a:extLst>
                  </a:tr>
                  <a:tr h="580305">
                    <a:tc>
                      <a:txBody>
                        <a:bodyPr/>
                        <a:lstStyle/>
                        <a:p>
                          <a:pPr algn="ctr"/>
                          <a:r>
                            <a:rPr lang="en-US" sz="1600" dirty="0"/>
                            <a:t>Call</a:t>
                          </a:r>
                        </a:p>
                      </a:txBody>
                      <a:tcPr/>
                    </a:tc>
                    <a:tc>
                      <a:txBody>
                        <a:bodyPr/>
                        <a:lstStyle/>
                        <a:p>
                          <a:pPr algn="ctr"/>
                          <a:r>
                            <a:rPr lang="en-US" sz="1600" dirty="0"/>
                            <a:t>$ 1,000</a:t>
                          </a:r>
                        </a:p>
                      </a:txBody>
                      <a:tcPr/>
                    </a:tc>
                    <a:tc>
                      <a:txBody>
                        <a:bodyPr/>
                        <a:lstStyle/>
                        <a:p>
                          <a:pPr algn="ctr"/>
                          <a:r>
                            <a:rPr lang="en-US" sz="1600" dirty="0"/>
                            <a:t>$ 213.7</a:t>
                          </a:r>
                        </a:p>
                      </a:txBody>
                      <a:tcPr/>
                    </a:tc>
                    <a:tc>
                      <a:txBody>
                        <a:bodyPr/>
                        <a:lstStyle/>
                        <a:p>
                          <a:pPr algn="ctr"/>
                          <a:r>
                            <a:rPr lang="en-US" sz="1600" dirty="0"/>
                            <a:t>$ 216</a:t>
                          </a:r>
                        </a:p>
                      </a:txBody>
                      <a:tcPr/>
                    </a:tc>
                    <a:tc>
                      <a:txBody>
                        <a:bodyPr/>
                        <a:lstStyle/>
                        <a:p>
                          <a:pPr algn="ctr"/>
                          <a:r>
                            <a:rPr lang="en-US" sz="1600" dirty="0"/>
                            <a:t>TSLA211105C01000000</a:t>
                          </a:r>
                        </a:p>
                      </a:txBody>
                      <a:tcPr/>
                    </a:tc>
                    <a:tc>
                      <a:txBody>
                        <a:bodyPr/>
                        <a:lstStyle/>
                        <a:p>
                          <a:pPr algn="ctr"/>
                          <a:r>
                            <a:rPr lang="en-US" sz="1600" dirty="0"/>
                            <a:t>11/5/2021</a:t>
                          </a:r>
                        </a:p>
                      </a:txBody>
                      <a:tcPr/>
                    </a:tc>
                    <a:tc>
                      <a:txBody>
                        <a:bodyPr/>
                        <a:lstStyle/>
                        <a:p>
                          <a:pPr algn="ctr"/>
                          <a:r>
                            <a:rPr lang="en-US" sz="1600" dirty="0"/>
                            <a:t>11/3/2021</a:t>
                          </a:r>
                        </a:p>
                      </a:txBody>
                      <a:tcPr/>
                    </a:tc>
                    <a:tc>
                      <a:txBody>
                        <a:bodyPr/>
                        <a:lstStyle/>
                        <a:p>
                          <a:pPr algn="ctr"/>
                          <a:r>
                            <a:rPr lang="en-US" sz="1600" dirty="0"/>
                            <a:t>.00793</a:t>
                          </a:r>
                        </a:p>
                      </a:txBody>
                      <a:tcPr/>
                    </a:tc>
                    <a:tc>
                      <a:txBody>
                        <a:bodyPr/>
                        <a:lstStyle/>
                        <a:p>
                          <a:pPr algn="ctr"/>
                          <a:r>
                            <a:rPr lang="en-US" sz="1600" dirty="0"/>
                            <a:t>214.85</a:t>
                          </a:r>
                        </a:p>
                      </a:txBody>
                      <a:tcPr/>
                    </a:tc>
                    <a:extLst>
                      <a:ext uri="{0D108BD9-81ED-4DB2-BD59-A6C34878D82A}">
                        <a16:rowId xmlns:a16="http://schemas.microsoft.com/office/drawing/2014/main" val="140932257"/>
                      </a:ext>
                    </a:extLst>
                  </a:tr>
                  <a:tr h="314759">
                    <a:tc>
                      <a:txBody>
                        <a:bodyPr/>
                        <a:lstStyle/>
                        <a:p>
                          <a:pPr algn="ctr"/>
                          <a:r>
                            <a:rPr lang="en-US" sz="1600" dirty="0"/>
                            <a:t>Call</a:t>
                          </a:r>
                        </a:p>
                      </a:txBody>
                      <a:tcPr/>
                    </a:tc>
                    <a:tc>
                      <a:txBody>
                        <a:bodyPr/>
                        <a:lstStyle/>
                        <a:p>
                          <a:pPr algn="ctr"/>
                          <a:r>
                            <a:rPr lang="en-US" sz="1600" dirty="0"/>
                            <a:t>$ 1,005</a:t>
                          </a:r>
                        </a:p>
                      </a:txBody>
                      <a:tcPr/>
                    </a:tc>
                    <a:tc>
                      <a:txBody>
                        <a:bodyPr/>
                        <a:lstStyle/>
                        <a:p>
                          <a:pPr algn="ctr"/>
                          <a:r>
                            <a:rPr lang="en-US" sz="1600" dirty="0"/>
                            <a:t>$ 208.75</a:t>
                          </a:r>
                        </a:p>
                      </a:txBody>
                      <a:tcPr/>
                    </a:tc>
                    <a:tc>
                      <a:txBody>
                        <a:bodyPr/>
                        <a:lstStyle/>
                        <a:p>
                          <a:pPr algn="ctr"/>
                          <a:r>
                            <a:rPr lang="en-US" sz="1600" dirty="0"/>
                            <a:t>$ 211</a:t>
                          </a:r>
                        </a:p>
                      </a:txBody>
                      <a:tcPr/>
                    </a:tc>
                    <a:tc>
                      <a:txBody>
                        <a:bodyPr/>
                        <a:lstStyle/>
                        <a:p>
                          <a:pPr algn="ctr"/>
                          <a:r>
                            <a:rPr lang="en-US" sz="1600" dirty="0"/>
                            <a:t>TSLA211105C01005000</a:t>
                          </a:r>
                        </a:p>
                      </a:txBody>
                      <a:tcPr/>
                    </a:tc>
                    <a:tc>
                      <a:txBody>
                        <a:bodyPr/>
                        <a:lstStyle/>
                        <a:p>
                          <a:pPr algn="ctr"/>
                          <a:r>
                            <a:rPr lang="en-US" sz="1600" dirty="0"/>
                            <a:t>11/5/2021</a:t>
                          </a:r>
                        </a:p>
                      </a:txBody>
                      <a:tcPr/>
                    </a:tc>
                    <a:tc>
                      <a:txBody>
                        <a:bodyPr/>
                        <a:lstStyle/>
                        <a:p>
                          <a:pPr algn="ctr"/>
                          <a:r>
                            <a:rPr lang="en-US" sz="1600" dirty="0"/>
                            <a:t>11/3/2021</a:t>
                          </a:r>
                        </a:p>
                      </a:txBody>
                      <a:tcPr/>
                    </a:tc>
                    <a:tc>
                      <a:txBody>
                        <a:bodyPr/>
                        <a:lstStyle/>
                        <a:p>
                          <a:pPr algn="ctr"/>
                          <a:r>
                            <a:rPr lang="en-US" sz="1600" dirty="0"/>
                            <a:t>.00793</a:t>
                          </a:r>
                        </a:p>
                      </a:txBody>
                      <a:tcPr/>
                    </a:tc>
                    <a:tc>
                      <a:txBody>
                        <a:bodyPr/>
                        <a:lstStyle/>
                        <a:p>
                          <a:pPr algn="ctr"/>
                          <a:r>
                            <a:rPr lang="en-US" sz="1600" dirty="0"/>
                            <a:t>209.88</a:t>
                          </a:r>
                        </a:p>
                      </a:txBody>
                      <a:tcPr/>
                    </a:tc>
                    <a:extLst>
                      <a:ext uri="{0D108BD9-81ED-4DB2-BD59-A6C34878D82A}">
                        <a16:rowId xmlns:a16="http://schemas.microsoft.com/office/drawing/2014/main" val="1590698532"/>
                      </a:ext>
                    </a:extLst>
                  </a:tr>
                  <a:tr h="314759">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a:txBody>
                      <a:tcPr/>
                    </a:tc>
                    <a:extLst>
                      <a:ext uri="{0D108BD9-81ED-4DB2-BD59-A6C34878D82A}">
                        <a16:rowId xmlns:a16="http://schemas.microsoft.com/office/drawing/2014/main" val="3969326989"/>
                      </a:ext>
                    </a:extLst>
                  </a:tr>
                </a:tbl>
              </a:graphicData>
            </a:graphic>
          </p:graphicFrame>
        </mc:Choice>
        <mc:Fallback xmlns="">
          <p:graphicFrame>
            <p:nvGraphicFramePr>
              <p:cNvPr id="8" name="Table 8">
                <a:extLst>
                  <a:ext uri="{FF2B5EF4-FFF2-40B4-BE49-F238E27FC236}">
                    <a16:creationId xmlns:a16="http://schemas.microsoft.com/office/drawing/2014/main" id="{53C9421B-FB64-4A66-AA8A-D5E3AFA25D21}"/>
                  </a:ext>
                </a:extLst>
              </p:cNvPr>
              <p:cNvGraphicFramePr>
                <a:graphicFrameLocks noGrp="1"/>
              </p:cNvGraphicFramePr>
              <p:nvPr>
                <p:extLst>
                  <p:ext uri="{D42A27DB-BD31-4B8C-83A1-F6EECF244321}">
                    <p14:modId xmlns:p14="http://schemas.microsoft.com/office/powerpoint/2010/main" val="894790248"/>
                  </p:ext>
                </p:extLst>
              </p:nvPr>
            </p:nvGraphicFramePr>
            <p:xfrm>
              <a:off x="1853989" y="4441466"/>
              <a:ext cx="10032231" cy="1829985"/>
            </p:xfrm>
            <a:graphic>
              <a:graphicData uri="http://schemas.openxmlformats.org/drawingml/2006/table">
                <a:tbl>
                  <a:tblPr firstRow="1" bandRow="1">
                    <a:tableStyleId>{5C22544A-7EE6-4342-B048-85BDC9FD1C3A}</a:tableStyleId>
                  </a:tblPr>
                  <a:tblGrid>
                    <a:gridCol w="863466">
                      <a:extLst>
                        <a:ext uri="{9D8B030D-6E8A-4147-A177-3AD203B41FA5}">
                          <a16:colId xmlns:a16="http://schemas.microsoft.com/office/drawing/2014/main" val="1059534185"/>
                        </a:ext>
                      </a:extLst>
                    </a:gridCol>
                    <a:gridCol w="873760">
                      <a:extLst>
                        <a:ext uri="{9D8B030D-6E8A-4147-A177-3AD203B41FA5}">
                          <a16:colId xmlns:a16="http://schemas.microsoft.com/office/drawing/2014/main" val="3400140190"/>
                        </a:ext>
                      </a:extLst>
                    </a:gridCol>
                    <a:gridCol w="989965">
                      <a:extLst>
                        <a:ext uri="{9D8B030D-6E8A-4147-A177-3AD203B41FA5}">
                          <a16:colId xmlns:a16="http://schemas.microsoft.com/office/drawing/2014/main" val="857525559"/>
                        </a:ext>
                      </a:extLst>
                    </a:gridCol>
                    <a:gridCol w="721360">
                      <a:extLst>
                        <a:ext uri="{9D8B030D-6E8A-4147-A177-3AD203B41FA5}">
                          <a16:colId xmlns:a16="http://schemas.microsoft.com/office/drawing/2014/main" val="2750928546"/>
                        </a:ext>
                      </a:extLst>
                    </a:gridCol>
                    <a:gridCol w="2164080">
                      <a:extLst>
                        <a:ext uri="{9D8B030D-6E8A-4147-A177-3AD203B41FA5}">
                          <a16:colId xmlns:a16="http://schemas.microsoft.com/office/drawing/2014/main" val="3755660007"/>
                        </a:ext>
                      </a:extLst>
                    </a:gridCol>
                    <a:gridCol w="1194435">
                      <a:extLst>
                        <a:ext uri="{9D8B030D-6E8A-4147-A177-3AD203B41FA5}">
                          <a16:colId xmlns:a16="http://schemas.microsoft.com/office/drawing/2014/main" val="1006971484"/>
                        </a:ext>
                      </a:extLst>
                    </a:gridCol>
                    <a:gridCol w="1246135">
                      <a:extLst>
                        <a:ext uri="{9D8B030D-6E8A-4147-A177-3AD203B41FA5}">
                          <a16:colId xmlns:a16="http://schemas.microsoft.com/office/drawing/2014/main" val="1166547378"/>
                        </a:ext>
                      </a:extLst>
                    </a:gridCol>
                    <a:gridCol w="1065380">
                      <a:extLst>
                        <a:ext uri="{9D8B030D-6E8A-4147-A177-3AD203B41FA5}">
                          <a16:colId xmlns:a16="http://schemas.microsoft.com/office/drawing/2014/main" val="2187309635"/>
                        </a:ext>
                      </a:extLst>
                    </a:gridCol>
                    <a:gridCol w="913650">
                      <a:extLst>
                        <a:ext uri="{9D8B030D-6E8A-4147-A177-3AD203B41FA5}">
                          <a16:colId xmlns:a16="http://schemas.microsoft.com/office/drawing/2014/main" val="4247524787"/>
                        </a:ext>
                      </a:extLst>
                    </a:gridCol>
                  </a:tblGrid>
                  <a:tr h="5791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Option Type</a:t>
                          </a:r>
                        </a:p>
                      </a:txBody>
                      <a:tcPr>
                        <a:solidFill>
                          <a:srgbClr val="AF0D37"/>
                        </a:solidFill>
                      </a:tcPr>
                    </a:tc>
                    <a:tc>
                      <a:txBody>
                        <a:bodyPr/>
                        <a:lstStyle/>
                        <a:p>
                          <a:pPr algn="ctr"/>
                          <a:r>
                            <a:rPr lang="en-US" sz="1600" dirty="0"/>
                            <a:t>Strike</a:t>
                          </a:r>
                        </a:p>
                      </a:txBody>
                      <a:tcPr/>
                    </a:tc>
                    <a:tc>
                      <a:txBody>
                        <a:bodyPr/>
                        <a:lstStyle/>
                        <a:p>
                          <a:pPr algn="ctr"/>
                          <a:r>
                            <a:rPr lang="en-US" sz="1600" dirty="0"/>
                            <a:t>Bid</a:t>
                          </a:r>
                        </a:p>
                      </a:txBody>
                      <a:tcPr/>
                    </a:tc>
                    <a:tc>
                      <a:txBody>
                        <a:bodyPr/>
                        <a:lstStyle/>
                        <a:p>
                          <a:pPr algn="ctr"/>
                          <a:r>
                            <a:rPr lang="en-US" sz="1600" dirty="0"/>
                            <a:t>Ask</a:t>
                          </a:r>
                        </a:p>
                      </a:txBody>
                      <a:tcPr/>
                    </a:tc>
                    <a:tc>
                      <a:txBody>
                        <a:bodyPr/>
                        <a:lstStyle/>
                        <a:p>
                          <a:pPr algn="ctr"/>
                          <a:r>
                            <a:rPr lang="en-US" sz="1600" dirty="0"/>
                            <a:t>Index</a:t>
                          </a:r>
                        </a:p>
                      </a:txBody>
                      <a:tcPr/>
                    </a:tc>
                    <a:tc>
                      <a:txBody>
                        <a:bodyPr/>
                        <a:lstStyle/>
                        <a:p>
                          <a:pPr algn="ctr"/>
                          <a:r>
                            <a:rPr lang="en-US" sz="1600" dirty="0"/>
                            <a:t>Expiration Date</a:t>
                          </a:r>
                        </a:p>
                      </a:txBody>
                      <a:tcPr/>
                    </a:tc>
                    <a:tc>
                      <a:txBody>
                        <a:bodyPr/>
                        <a:lstStyle/>
                        <a:p>
                          <a:pPr algn="ctr"/>
                          <a:r>
                            <a:rPr lang="en-US" sz="1600" dirty="0"/>
                            <a:t>Snapshot Date</a:t>
                          </a:r>
                        </a:p>
                      </a:txBody>
                      <a:tcPr/>
                    </a:tc>
                    <a:tc>
                      <a:txBody>
                        <a:bodyPr/>
                        <a:lstStyle/>
                        <a:p>
                          <a:pPr algn="ctr"/>
                          <a:r>
                            <a:rPr lang="en-US" sz="1600" dirty="0"/>
                            <a:t>Years to Expiration</a:t>
                          </a:r>
                        </a:p>
                      </a:txBody>
                      <a:tcPr>
                        <a:solidFill>
                          <a:srgbClr val="AF0D37"/>
                        </a:solidFill>
                      </a:tcPr>
                    </a:tc>
                    <a:tc>
                      <a:txBody>
                        <a:bodyPr/>
                        <a:lstStyle/>
                        <a:p>
                          <a:pPr algn="ctr"/>
                          <a:r>
                            <a:rPr lang="en-US" sz="1600" dirty="0"/>
                            <a:t>Avg. Price</a:t>
                          </a:r>
                        </a:p>
                      </a:txBody>
                      <a:tcPr>
                        <a:solidFill>
                          <a:srgbClr val="AF0D37"/>
                        </a:solidFill>
                      </a:tcPr>
                    </a:tc>
                    <a:extLst>
                      <a:ext uri="{0D108BD9-81ED-4DB2-BD59-A6C34878D82A}">
                        <a16:rowId xmlns:a16="http://schemas.microsoft.com/office/drawing/2014/main" val="1842730014"/>
                      </a:ext>
                    </a:extLst>
                  </a:tr>
                  <a:tr h="580305">
                    <a:tc>
                      <a:txBody>
                        <a:bodyPr/>
                        <a:lstStyle/>
                        <a:p>
                          <a:pPr algn="ctr"/>
                          <a:r>
                            <a:rPr lang="en-US" sz="1600" dirty="0"/>
                            <a:t>Call</a:t>
                          </a:r>
                        </a:p>
                      </a:txBody>
                      <a:tcPr/>
                    </a:tc>
                    <a:tc>
                      <a:txBody>
                        <a:bodyPr/>
                        <a:lstStyle/>
                        <a:p>
                          <a:pPr algn="ctr"/>
                          <a:r>
                            <a:rPr lang="en-US" sz="1600" dirty="0"/>
                            <a:t>$ 1,000</a:t>
                          </a:r>
                        </a:p>
                      </a:txBody>
                      <a:tcPr/>
                    </a:tc>
                    <a:tc>
                      <a:txBody>
                        <a:bodyPr/>
                        <a:lstStyle/>
                        <a:p>
                          <a:pPr algn="ctr"/>
                          <a:r>
                            <a:rPr lang="en-US" sz="1600" dirty="0"/>
                            <a:t>$ 213.7</a:t>
                          </a:r>
                        </a:p>
                      </a:txBody>
                      <a:tcPr/>
                    </a:tc>
                    <a:tc>
                      <a:txBody>
                        <a:bodyPr/>
                        <a:lstStyle/>
                        <a:p>
                          <a:pPr algn="ctr"/>
                          <a:r>
                            <a:rPr lang="en-US" sz="1600" dirty="0"/>
                            <a:t>$ 216</a:t>
                          </a:r>
                        </a:p>
                      </a:txBody>
                      <a:tcPr/>
                    </a:tc>
                    <a:tc>
                      <a:txBody>
                        <a:bodyPr/>
                        <a:lstStyle/>
                        <a:p>
                          <a:pPr algn="ctr"/>
                          <a:r>
                            <a:rPr lang="en-US" sz="1600" dirty="0"/>
                            <a:t>TSLA211105C01000000</a:t>
                          </a:r>
                        </a:p>
                      </a:txBody>
                      <a:tcPr/>
                    </a:tc>
                    <a:tc>
                      <a:txBody>
                        <a:bodyPr/>
                        <a:lstStyle/>
                        <a:p>
                          <a:pPr algn="ctr"/>
                          <a:r>
                            <a:rPr lang="en-US" sz="1600" dirty="0"/>
                            <a:t>11/5/2021</a:t>
                          </a:r>
                        </a:p>
                      </a:txBody>
                      <a:tcPr/>
                    </a:tc>
                    <a:tc>
                      <a:txBody>
                        <a:bodyPr/>
                        <a:lstStyle/>
                        <a:p>
                          <a:pPr algn="ctr"/>
                          <a:r>
                            <a:rPr lang="en-US" sz="1600" dirty="0"/>
                            <a:t>11/3/2021</a:t>
                          </a:r>
                        </a:p>
                      </a:txBody>
                      <a:tcPr/>
                    </a:tc>
                    <a:tc>
                      <a:txBody>
                        <a:bodyPr/>
                        <a:lstStyle/>
                        <a:p>
                          <a:pPr algn="ctr"/>
                          <a:r>
                            <a:rPr lang="en-US" sz="1600" dirty="0"/>
                            <a:t>.00793</a:t>
                          </a:r>
                        </a:p>
                      </a:txBody>
                      <a:tcPr/>
                    </a:tc>
                    <a:tc>
                      <a:txBody>
                        <a:bodyPr/>
                        <a:lstStyle/>
                        <a:p>
                          <a:pPr algn="ctr"/>
                          <a:r>
                            <a:rPr lang="en-US" sz="1600" dirty="0"/>
                            <a:t>214.85</a:t>
                          </a:r>
                        </a:p>
                      </a:txBody>
                      <a:tcPr/>
                    </a:tc>
                    <a:extLst>
                      <a:ext uri="{0D108BD9-81ED-4DB2-BD59-A6C34878D82A}">
                        <a16:rowId xmlns:a16="http://schemas.microsoft.com/office/drawing/2014/main" val="140932257"/>
                      </a:ext>
                    </a:extLst>
                  </a:tr>
                  <a:tr h="335280">
                    <a:tc>
                      <a:txBody>
                        <a:bodyPr/>
                        <a:lstStyle/>
                        <a:p>
                          <a:pPr algn="ctr"/>
                          <a:r>
                            <a:rPr lang="en-US" sz="1600" dirty="0"/>
                            <a:t>Call</a:t>
                          </a:r>
                        </a:p>
                      </a:txBody>
                      <a:tcPr/>
                    </a:tc>
                    <a:tc>
                      <a:txBody>
                        <a:bodyPr/>
                        <a:lstStyle/>
                        <a:p>
                          <a:pPr algn="ctr"/>
                          <a:r>
                            <a:rPr lang="en-US" sz="1600" dirty="0"/>
                            <a:t>$ 1,005</a:t>
                          </a:r>
                        </a:p>
                      </a:txBody>
                      <a:tcPr/>
                    </a:tc>
                    <a:tc>
                      <a:txBody>
                        <a:bodyPr/>
                        <a:lstStyle/>
                        <a:p>
                          <a:pPr algn="ctr"/>
                          <a:r>
                            <a:rPr lang="en-US" sz="1600" dirty="0"/>
                            <a:t>$ 208.75</a:t>
                          </a:r>
                        </a:p>
                      </a:txBody>
                      <a:tcPr/>
                    </a:tc>
                    <a:tc>
                      <a:txBody>
                        <a:bodyPr/>
                        <a:lstStyle/>
                        <a:p>
                          <a:pPr algn="ctr"/>
                          <a:r>
                            <a:rPr lang="en-US" sz="1600" dirty="0"/>
                            <a:t>$ 211</a:t>
                          </a:r>
                        </a:p>
                      </a:txBody>
                      <a:tcPr/>
                    </a:tc>
                    <a:tc>
                      <a:txBody>
                        <a:bodyPr/>
                        <a:lstStyle/>
                        <a:p>
                          <a:pPr algn="ctr"/>
                          <a:r>
                            <a:rPr lang="en-US" sz="1600" dirty="0"/>
                            <a:t>TSLA211105C01005000</a:t>
                          </a:r>
                        </a:p>
                      </a:txBody>
                      <a:tcPr/>
                    </a:tc>
                    <a:tc>
                      <a:txBody>
                        <a:bodyPr/>
                        <a:lstStyle/>
                        <a:p>
                          <a:pPr algn="ctr"/>
                          <a:r>
                            <a:rPr lang="en-US" sz="1600" dirty="0"/>
                            <a:t>11/5/2021</a:t>
                          </a:r>
                        </a:p>
                      </a:txBody>
                      <a:tcPr/>
                    </a:tc>
                    <a:tc>
                      <a:txBody>
                        <a:bodyPr/>
                        <a:lstStyle/>
                        <a:p>
                          <a:pPr algn="ctr"/>
                          <a:r>
                            <a:rPr lang="en-US" sz="1600" dirty="0"/>
                            <a:t>11/3/2021</a:t>
                          </a:r>
                        </a:p>
                      </a:txBody>
                      <a:tcPr/>
                    </a:tc>
                    <a:tc>
                      <a:txBody>
                        <a:bodyPr/>
                        <a:lstStyle/>
                        <a:p>
                          <a:pPr algn="ctr"/>
                          <a:r>
                            <a:rPr lang="en-US" sz="1600" dirty="0"/>
                            <a:t>.00793</a:t>
                          </a:r>
                        </a:p>
                      </a:txBody>
                      <a:tcPr/>
                    </a:tc>
                    <a:tc>
                      <a:txBody>
                        <a:bodyPr/>
                        <a:lstStyle/>
                        <a:p>
                          <a:pPr algn="ctr"/>
                          <a:r>
                            <a:rPr lang="en-US" sz="1600" dirty="0"/>
                            <a:t>209.88</a:t>
                          </a:r>
                        </a:p>
                      </a:txBody>
                      <a:tcPr/>
                    </a:tc>
                    <a:extLst>
                      <a:ext uri="{0D108BD9-81ED-4DB2-BD59-A6C34878D82A}">
                        <a16:rowId xmlns:a16="http://schemas.microsoft.com/office/drawing/2014/main" val="1590698532"/>
                      </a:ext>
                    </a:extLst>
                  </a:tr>
                  <a:tr h="335280">
                    <a:tc>
                      <a:txBody>
                        <a:bodyPr/>
                        <a:lstStyle/>
                        <a:p>
                          <a:endParaRPr lang="en-US"/>
                        </a:p>
                      </a:txBody>
                      <a:tcPr>
                        <a:blipFill>
                          <a:blip r:embed="rId3"/>
                          <a:stretch>
                            <a:fillRect l="-704" t="-450909" r="-1062676" b="-3636"/>
                          </a:stretch>
                        </a:blipFill>
                      </a:tcPr>
                    </a:tc>
                    <a:tc>
                      <a:txBody>
                        <a:bodyPr/>
                        <a:lstStyle/>
                        <a:p>
                          <a:endParaRPr lang="en-US"/>
                        </a:p>
                      </a:txBody>
                      <a:tcPr>
                        <a:blipFill>
                          <a:blip r:embed="rId3"/>
                          <a:stretch>
                            <a:fillRect l="-100000" t="-450909" r="-955245" b="-3636"/>
                          </a:stretch>
                        </a:blipFill>
                      </a:tcPr>
                    </a:tc>
                    <a:tc>
                      <a:txBody>
                        <a:bodyPr/>
                        <a:lstStyle/>
                        <a:p>
                          <a:endParaRPr lang="en-US"/>
                        </a:p>
                      </a:txBody>
                      <a:tcPr>
                        <a:blipFill>
                          <a:blip r:embed="rId3"/>
                          <a:stretch>
                            <a:fillRect l="-176543" t="-450909" r="-743210" b="-3636"/>
                          </a:stretch>
                        </a:blipFill>
                      </a:tcPr>
                    </a:tc>
                    <a:tc>
                      <a:txBody>
                        <a:bodyPr/>
                        <a:lstStyle/>
                        <a:p>
                          <a:endParaRPr lang="en-US"/>
                        </a:p>
                      </a:txBody>
                      <a:tcPr>
                        <a:blipFill>
                          <a:blip r:embed="rId3"/>
                          <a:stretch>
                            <a:fillRect l="-376471" t="-450909" r="-911765" b="-3636"/>
                          </a:stretch>
                        </a:blipFill>
                      </a:tcPr>
                    </a:tc>
                    <a:tc>
                      <a:txBody>
                        <a:bodyPr/>
                        <a:lstStyle/>
                        <a:p>
                          <a:endParaRPr lang="en-US"/>
                        </a:p>
                      </a:txBody>
                      <a:tcPr>
                        <a:blipFill>
                          <a:blip r:embed="rId3"/>
                          <a:stretch>
                            <a:fillRect l="-159718" t="-450909" r="-205634" b="-3636"/>
                          </a:stretch>
                        </a:blipFill>
                      </a:tcPr>
                    </a:tc>
                    <a:tc>
                      <a:txBody>
                        <a:bodyPr/>
                        <a:lstStyle/>
                        <a:p>
                          <a:endParaRPr lang="en-US"/>
                        </a:p>
                      </a:txBody>
                      <a:tcPr>
                        <a:blipFill>
                          <a:blip r:embed="rId3"/>
                          <a:stretch>
                            <a:fillRect l="-470408" t="-450909" r="-272449" b="-3636"/>
                          </a:stretch>
                        </a:blipFill>
                      </a:tcPr>
                    </a:tc>
                    <a:tc>
                      <a:txBody>
                        <a:bodyPr/>
                        <a:lstStyle/>
                        <a:p>
                          <a:endParaRPr lang="en-US"/>
                        </a:p>
                      </a:txBody>
                      <a:tcPr>
                        <a:blipFill>
                          <a:blip r:embed="rId3"/>
                          <a:stretch>
                            <a:fillRect l="-548039" t="-450909" r="-161765" b="-3636"/>
                          </a:stretch>
                        </a:blipFill>
                      </a:tcPr>
                    </a:tc>
                    <a:tc>
                      <a:txBody>
                        <a:bodyPr/>
                        <a:lstStyle/>
                        <a:p>
                          <a:endParaRPr lang="en-US"/>
                        </a:p>
                      </a:txBody>
                      <a:tcPr>
                        <a:blipFill>
                          <a:blip r:embed="rId3"/>
                          <a:stretch>
                            <a:fillRect l="-755429" t="-450909" r="-88571" b="-3636"/>
                          </a:stretch>
                        </a:blipFill>
                      </a:tcPr>
                    </a:tc>
                    <a:tc>
                      <a:txBody>
                        <a:bodyPr/>
                        <a:lstStyle/>
                        <a:p>
                          <a:endParaRPr lang="en-US"/>
                        </a:p>
                      </a:txBody>
                      <a:tcPr>
                        <a:blipFill>
                          <a:blip r:embed="rId3"/>
                          <a:stretch>
                            <a:fillRect l="-998000" t="-450909" r="-3333" b="-3636"/>
                          </a:stretch>
                        </a:blipFill>
                      </a:tcPr>
                    </a:tc>
                    <a:extLst>
                      <a:ext uri="{0D108BD9-81ED-4DB2-BD59-A6C34878D82A}">
                        <a16:rowId xmlns:a16="http://schemas.microsoft.com/office/drawing/2014/main" val="3969326989"/>
                      </a:ext>
                    </a:extLst>
                  </a:tr>
                </a:tbl>
              </a:graphicData>
            </a:graphic>
          </p:graphicFrame>
        </mc:Fallback>
      </mc:AlternateContent>
      <p:sp>
        <p:nvSpPr>
          <p:cNvPr id="9" name="TextBox 8">
            <a:extLst>
              <a:ext uri="{FF2B5EF4-FFF2-40B4-BE49-F238E27FC236}">
                <a16:creationId xmlns:a16="http://schemas.microsoft.com/office/drawing/2014/main" id="{E3A6B36D-70D5-4FC9-9CD2-DC258B62A7FA}"/>
              </a:ext>
            </a:extLst>
          </p:cNvPr>
          <p:cNvSpPr txBox="1"/>
          <p:nvPr/>
        </p:nvSpPr>
        <p:spPr>
          <a:xfrm>
            <a:off x="6647935" y="2000622"/>
            <a:ext cx="43248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Sample R Code to implement </a:t>
            </a:r>
            <a:r>
              <a:rPr kumimoji="0" lang="en-US" sz="1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quantmod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package</a:t>
            </a:r>
          </a:p>
        </p:txBody>
      </p:sp>
      <p:sp>
        <p:nvSpPr>
          <p:cNvPr id="10" name="TextBox 9">
            <a:extLst>
              <a:ext uri="{FF2B5EF4-FFF2-40B4-BE49-F238E27FC236}">
                <a16:creationId xmlns:a16="http://schemas.microsoft.com/office/drawing/2014/main" id="{E24FE475-D7C4-4A5D-A6CA-098BA19F5EF8}"/>
              </a:ext>
            </a:extLst>
          </p:cNvPr>
          <p:cNvSpPr txBox="1"/>
          <p:nvPr/>
        </p:nvSpPr>
        <p:spPr>
          <a:xfrm>
            <a:off x="6976777" y="3600950"/>
            <a:ext cx="5212048"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F81BD"/>
                </a:solidFill>
                <a:effectLst/>
                <a:uLnTx/>
                <a:uFillTx/>
                <a:latin typeface="Calibri"/>
                <a:ea typeface="+mn-ea"/>
                <a:cs typeface="+mn-cs"/>
              </a:rPr>
              <a:t>Blue</a:t>
            </a:r>
            <a:r>
              <a:rPr kumimoji="0" lang="en-US" sz="1800" b="0" i="0" u="none" strike="noStrike" kern="1200" cap="none" spc="0" normalizeH="0" baseline="0" noProof="0" dirty="0">
                <a:ln>
                  <a:noFill/>
                </a:ln>
                <a:solidFill>
                  <a:prstClr val="black"/>
                </a:solidFill>
                <a:effectLst/>
                <a:uLnTx/>
                <a:uFillTx/>
                <a:latin typeface="Calibri"/>
                <a:ea typeface="+mn-ea"/>
                <a:cs typeface="+mn-cs"/>
              </a:rPr>
              <a:t> cells are from </a:t>
            </a:r>
            <a:r>
              <a:rPr kumimoji="0" lang="en-US" sz="1800" b="1" i="1" u="none" strike="noStrike" kern="1200" cap="none" spc="0" normalizeH="0" baseline="0" noProof="0" dirty="0">
                <a:ln>
                  <a:noFill/>
                </a:ln>
                <a:solidFill>
                  <a:prstClr val="black"/>
                </a:solidFill>
                <a:effectLst/>
                <a:uLnTx/>
                <a:uFillTx/>
                <a:latin typeface="Calibri"/>
                <a:ea typeface="+mn-ea"/>
                <a:cs typeface="+mn-cs"/>
              </a:rPr>
              <a:t>quantmod</a:t>
            </a:r>
            <a:r>
              <a:rPr kumimoji="0" lang="en-US" sz="1800" b="0" i="0" u="none" strike="noStrike" kern="1200" cap="none" spc="0" normalizeH="0" baseline="0" noProof="0" dirty="0">
                <a:ln>
                  <a:noFill/>
                </a:ln>
                <a:solidFill>
                  <a:prstClr val="black"/>
                </a:solidFill>
                <a:effectLst/>
                <a:uLnTx/>
                <a:uFillTx/>
                <a:latin typeface="Calibri"/>
                <a:ea typeface="+mn-ea"/>
                <a:cs typeface="+mn-cs"/>
              </a:rPr>
              <a:t>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00000"/>
                </a:solidFill>
                <a:effectLst/>
                <a:uLnTx/>
                <a:uFillTx/>
                <a:latin typeface="Calibri"/>
                <a:ea typeface="+mn-ea"/>
                <a:cs typeface="+mn-cs"/>
              </a:rPr>
              <a:t>Red </a:t>
            </a:r>
            <a:r>
              <a:rPr kumimoji="0" lang="en-US" sz="1800" b="0" i="0" u="none" strike="noStrike" kern="1200" cap="none" spc="0" normalizeH="0" baseline="0" noProof="0" dirty="0">
                <a:ln>
                  <a:noFill/>
                </a:ln>
                <a:solidFill>
                  <a:prstClr val="black"/>
                </a:solidFill>
                <a:effectLst/>
                <a:uLnTx/>
                <a:uFillTx/>
                <a:latin typeface="Calibri"/>
                <a:ea typeface="+mn-ea"/>
                <a:cs typeface="+mn-cs"/>
              </a:rPr>
              <a:t>cells are derived columns</a:t>
            </a:r>
            <a:endParaRPr kumimoji="0" lang="en-US" sz="1800" b="0" i="0" u="none" strike="noStrike" kern="1200" cap="none" spc="0" normalizeH="0" baseline="0" noProof="0" dirty="0">
              <a:ln>
                <a:noFill/>
              </a:ln>
              <a:solidFill>
                <a:srgbClr val="C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4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385EA6D-9DD5-447C-BE66-0706B1909074}"/>
                  </a:ext>
                </a:extLst>
              </p:cNvPr>
              <p:cNvSpPr>
                <a:spLocks noGrp="1"/>
              </p:cNvSpPr>
              <p:nvPr>
                <p:ph type="body" sz="quarter" idx="12"/>
              </p:nvPr>
            </p:nvSpPr>
            <p:spPr>
              <a:xfrm>
                <a:off x="302604" y="4957442"/>
                <a:ext cx="6584406" cy="1353417"/>
              </a:xfrm>
            </p:spPr>
            <p:txBody>
              <a:bodyPr/>
              <a:lstStyle/>
              <a:p>
                <a:pPr marL="342900" indent="-342900"/>
                <a:r>
                  <a:rPr lang="en-IN" dirty="0"/>
                  <a:t>Annualized Volatility is calculated                                                using  </a:t>
                </a:r>
                <a14:m>
                  <m:oMath xmlns:m="http://schemas.openxmlformats.org/officeDocument/2006/math">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e>
                    </m:acc>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𝑠𝑑</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m:rPr>
                            <m:sty m:val="p"/>
                          </m:rPr>
                          <a:rPr lang="en-US" sz="1600" dirty="0" smtClean="0">
                            <a:solidFill>
                              <a:schemeClr val="tx1"/>
                            </a:solidFill>
                            <a:latin typeface="Cambria Math" panose="02040503050406030204" pitchFamily="18" charset="0"/>
                          </a:rPr>
                          <m:t>log</m:t>
                        </m:r>
                        <m:d>
                          <m:dPr>
                            <m:ctrlPr>
                              <a:rPr lang="en-US" sz="1600" i="1" dirty="0" smtClean="0">
                                <a:solidFill>
                                  <a:schemeClr val="tx1"/>
                                </a:solidFill>
                                <a:latin typeface="Cambria Math" panose="02040503050406030204" pitchFamily="18" charset="0"/>
                              </a:rPr>
                            </m:ctrlPr>
                          </m:dPr>
                          <m:e>
                            <m:f>
                              <m:fPr>
                                <m:ctrlPr>
                                  <a:rPr lang="en-US" sz="1600" i="1" dirty="0" smtClean="0">
                                    <a:solidFill>
                                      <a:schemeClr val="tx1"/>
                                    </a:solidFill>
                                    <a:latin typeface="Cambria Math" panose="02040503050406030204" pitchFamily="18" charset="0"/>
                                  </a:rPr>
                                </m:ctrlPr>
                              </m:fPr>
                              <m:num>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𝑅</m:t>
                                    </m:r>
                                  </m:e>
                                  <m:sub>
                                    <m:r>
                                      <a:rPr lang="en-US" sz="1600" b="0" i="1" dirty="0" smtClean="0">
                                        <a:solidFill>
                                          <a:schemeClr val="tx1"/>
                                        </a:solidFill>
                                        <a:latin typeface="Cambria Math" panose="02040503050406030204" pitchFamily="18" charset="0"/>
                                      </a:rPr>
                                      <m:t>𝑖</m:t>
                                    </m:r>
                                  </m:sub>
                                </m:sSub>
                              </m:num>
                              <m:den>
                                <m:sSub>
                                  <m:sSubPr>
                                    <m:ctrlPr>
                                      <a:rPr lang="en-US" sz="1600" i="1" dirty="0" smtClean="0">
                                        <a:solidFill>
                                          <a:schemeClr val="tx1"/>
                                        </a:solidFill>
                                        <a:latin typeface="Cambria Math" panose="02040503050406030204" pitchFamily="18" charset="0"/>
                                      </a:rPr>
                                    </m:ctrlPr>
                                  </m:sSubPr>
                                  <m:e>
                                    <m:r>
                                      <a:rPr lang="en-US" sz="1600" b="0" i="1" dirty="0" smtClean="0">
                                        <a:solidFill>
                                          <a:schemeClr val="tx1"/>
                                        </a:solidFill>
                                        <a:latin typeface="Cambria Math" panose="02040503050406030204" pitchFamily="18" charset="0"/>
                                      </a:rPr>
                                      <m:t>𝑅</m:t>
                                    </m:r>
                                  </m:e>
                                  <m:sub>
                                    <m:r>
                                      <a:rPr lang="en-US" sz="1600" b="0" i="1" dirty="0" smtClean="0">
                                        <a:solidFill>
                                          <a:schemeClr val="tx1"/>
                                        </a:solidFill>
                                        <a:latin typeface="Cambria Math" panose="02040503050406030204" pitchFamily="18" charset="0"/>
                                      </a:rPr>
                                      <m:t>𝑖</m:t>
                                    </m:r>
                                    <m:r>
                                      <a:rPr lang="en-US" sz="1600" b="0" i="1" dirty="0" smtClean="0">
                                        <a:solidFill>
                                          <a:schemeClr val="tx1"/>
                                        </a:solidFill>
                                        <a:latin typeface="Cambria Math" panose="02040503050406030204" pitchFamily="18" charset="0"/>
                                      </a:rPr>
                                      <m:t>−1</m:t>
                                    </m:r>
                                  </m:sub>
                                </m:sSub>
                              </m:den>
                            </m:f>
                          </m:e>
                        </m:d>
                      </m:e>
                    </m:d>
                    <m:r>
                      <a:rPr lang="en-US" sz="1600" b="0" i="1" dirty="0" smtClean="0">
                        <a:solidFill>
                          <a:schemeClr val="tx1"/>
                        </a:solidFill>
                        <a:latin typeface="Cambria Math" panose="02040503050406030204" pitchFamily="18" charset="0"/>
                      </a:rPr>
                      <m:t>∗ </m:t>
                    </m:r>
                    <m:rad>
                      <m:radPr>
                        <m:degHide m:val="on"/>
                        <m:ctrlPr>
                          <a:rPr lang="en-US" sz="1600" b="0" i="1" dirty="0" smtClean="0">
                            <a:solidFill>
                              <a:schemeClr val="tx1"/>
                            </a:solidFill>
                            <a:latin typeface="Cambria Math" panose="02040503050406030204" pitchFamily="18" charset="0"/>
                          </a:rPr>
                        </m:ctrlPr>
                      </m:radPr>
                      <m:deg/>
                      <m:e>
                        <m:r>
                          <a:rPr lang="en-US" sz="1600" b="0" i="1" dirty="0" smtClean="0">
                            <a:solidFill>
                              <a:schemeClr val="tx1"/>
                            </a:solidFill>
                            <a:latin typeface="Cambria Math" panose="02040503050406030204" pitchFamily="18" charset="0"/>
                          </a:rPr>
                          <m:t>252</m:t>
                        </m:r>
                      </m:e>
                    </m:rad>
                    <m:r>
                      <a:rPr lang="en-US" sz="1600" b="0" i="1" dirty="0" smtClean="0">
                        <a:solidFill>
                          <a:schemeClr val="tx1"/>
                        </a:solidFill>
                        <a:latin typeface="Cambria Math" panose="02040503050406030204" pitchFamily="18" charset="0"/>
                      </a:rPr>
                      <m:t> </m:t>
                    </m:r>
                  </m:oMath>
                </a14:m>
                <a:r>
                  <a:rPr lang="en-IN" dirty="0"/>
                  <a:t> and the standard error </a:t>
                </a:r>
                <a14:m>
                  <m:oMath xmlns:m="http://schemas.openxmlformats.org/officeDocument/2006/math">
                    <m:r>
                      <a:rPr lang="en-US" i="1">
                        <a:latin typeface="Cambria Math" panose="02040503050406030204" pitchFamily="18" charset="0"/>
                      </a:rPr>
                      <m:t>𝑆𝑡𝑎𝑛𝑑𝑎𝑟𝑑</m:t>
                    </m:r>
                    <m:r>
                      <a:rPr lang="en-US" i="1">
                        <a:latin typeface="Cambria Math" panose="02040503050406030204" pitchFamily="18" charset="0"/>
                      </a:rPr>
                      <m:t> </m:t>
                    </m:r>
                    <m:r>
                      <a:rPr lang="en-US" i="1">
                        <a:latin typeface="Cambria Math" panose="02040503050406030204" pitchFamily="18" charset="0"/>
                      </a:rPr>
                      <m:t>𝐸𝑟𝑟𝑜𝑟</m:t>
                    </m:r>
                    <m:r>
                      <a:rPr lang="en-US" i="1">
                        <a:latin typeface="Cambria Math" panose="02040503050406030204" pitchFamily="18" charset="0"/>
                      </a:rPr>
                      <m:t>= </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𝜎</m:t>
                            </m:r>
                          </m:e>
                        </m:acc>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𝑁</m:t>
                            </m:r>
                          </m:e>
                        </m:rad>
                      </m:den>
                    </m:f>
                    <m:r>
                      <a:rPr lang="en-US" i="1">
                        <a:latin typeface="Cambria Math" panose="02040503050406030204" pitchFamily="18" charset="0"/>
                      </a:rPr>
                      <m:t> </m:t>
                    </m:r>
                  </m:oMath>
                </a14:m>
                <a:r>
                  <a:rPr lang="en-US" dirty="0"/>
                  <a:t> </a:t>
                </a:r>
                <a:endParaRPr lang="en-IN" dirty="0"/>
              </a:p>
              <a:p>
                <a:pPr marL="342900" indent="-342900">
                  <a:buFont typeface="Arial" panose="020B0604020202020204" pitchFamily="34" charset="0"/>
                  <a:buChar char="•"/>
                </a:pPr>
                <a:endParaRPr lang="en-IN" dirty="0"/>
              </a:p>
              <a:p>
                <a:pPr marL="0" indent="0">
                  <a:buNone/>
                </a:pPr>
                <a:r>
                  <a:rPr lang="en-IN" dirty="0"/>
                  <a:t> </a:t>
                </a:r>
              </a:p>
              <a:p>
                <a:endParaRPr lang="en-US" dirty="0"/>
              </a:p>
              <a:p>
                <a:endParaRPr lang="en-US" dirty="0"/>
              </a:p>
              <a:p>
                <a:endParaRPr lang="en-US" dirty="0"/>
              </a:p>
              <a:p>
                <a:endParaRPr lang="en-US" dirty="0"/>
              </a:p>
            </p:txBody>
          </p:sp>
        </mc:Choice>
        <mc:Fallback xmlns="">
          <p:sp>
            <p:nvSpPr>
              <p:cNvPr id="2" name="Text Placeholder 1">
                <a:extLst>
                  <a:ext uri="{FF2B5EF4-FFF2-40B4-BE49-F238E27FC236}">
                    <a16:creationId xmlns:a16="http://schemas.microsoft.com/office/drawing/2014/main" id="{E385EA6D-9DD5-447C-BE66-0706B1909074}"/>
                  </a:ext>
                </a:extLst>
              </p:cNvPr>
              <p:cNvSpPr>
                <a:spLocks noGrp="1" noRot="1" noChangeAspect="1" noMove="1" noResize="1" noEditPoints="1" noAdjustHandles="1" noChangeArrowheads="1" noChangeShapeType="1" noTextEdit="1"/>
              </p:cNvSpPr>
              <p:nvPr>
                <p:ph type="body" sz="quarter" idx="12"/>
              </p:nvPr>
            </p:nvSpPr>
            <p:spPr>
              <a:xfrm>
                <a:off x="302604" y="4957442"/>
                <a:ext cx="6584406" cy="1353417"/>
              </a:xfrm>
              <a:blipFill>
                <a:blip r:embed="rId2"/>
                <a:stretch>
                  <a:fillRect l="-370" t="-135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474F121-E351-4F2C-8D92-8D91BE3356D6}"/>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992A13DC-9F48-4F74-A766-03418A4F1668}"/>
              </a:ext>
            </a:extLst>
          </p:cNvPr>
          <p:cNvSpPr>
            <a:spLocks noGrp="1"/>
          </p:cNvSpPr>
          <p:nvPr>
            <p:ph type="title"/>
          </p:nvPr>
        </p:nvSpPr>
        <p:spPr/>
        <p:txBody>
          <a:bodyPr/>
          <a:lstStyle/>
          <a:p>
            <a:r>
              <a:rPr lang="en-US" dirty="0"/>
              <a:t>Market Parameters</a:t>
            </a:r>
          </a:p>
        </p:txBody>
      </p:sp>
      <p:sp>
        <p:nvSpPr>
          <p:cNvPr id="5" name="Text Placeholder 4">
            <a:extLst>
              <a:ext uri="{FF2B5EF4-FFF2-40B4-BE49-F238E27FC236}">
                <a16:creationId xmlns:a16="http://schemas.microsoft.com/office/drawing/2014/main" id="{BAFD1526-DC41-441E-9D77-EDBC38761090}"/>
              </a:ext>
            </a:extLst>
          </p:cNvPr>
          <p:cNvSpPr>
            <a:spLocks noGrp="1"/>
          </p:cNvSpPr>
          <p:nvPr>
            <p:ph type="body" sz="quarter" idx="13"/>
          </p:nvPr>
        </p:nvSpPr>
        <p:spPr>
          <a:xfrm>
            <a:off x="387095" y="918752"/>
            <a:ext cx="9764792" cy="408060"/>
          </a:xfrm>
        </p:spPr>
        <p:txBody>
          <a:bodyPr/>
          <a:lstStyle/>
          <a:p>
            <a:r>
              <a:rPr lang="en-US" dirty="0"/>
              <a:t>Data Collection &amp; Analysis</a:t>
            </a:r>
          </a:p>
        </p:txBody>
      </p:sp>
      <p:pic>
        <p:nvPicPr>
          <p:cNvPr id="11" name="Picture 10">
            <a:extLst>
              <a:ext uri="{FF2B5EF4-FFF2-40B4-BE49-F238E27FC236}">
                <a16:creationId xmlns:a16="http://schemas.microsoft.com/office/drawing/2014/main" id="{E96DDA76-3201-46D4-B8B4-797FAC4C4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902" y="239708"/>
            <a:ext cx="4785037" cy="3017741"/>
          </a:xfrm>
          <a:prstGeom prst="rect">
            <a:avLst/>
          </a:prstGeom>
        </p:spPr>
      </p:pic>
      <p:pic>
        <p:nvPicPr>
          <p:cNvPr id="14" name="Picture 13">
            <a:extLst>
              <a:ext uri="{FF2B5EF4-FFF2-40B4-BE49-F238E27FC236}">
                <a16:creationId xmlns:a16="http://schemas.microsoft.com/office/drawing/2014/main" id="{2AC21E19-1BD2-4C5E-893B-E38E9AE5A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318" y="3357334"/>
            <a:ext cx="4557412" cy="2934738"/>
          </a:xfrm>
          <a:prstGeom prst="rect">
            <a:avLst/>
          </a:prstGeom>
        </p:spPr>
      </p:pic>
      <p:sp>
        <p:nvSpPr>
          <p:cNvPr id="15" name="TextBox 14">
            <a:extLst>
              <a:ext uri="{FF2B5EF4-FFF2-40B4-BE49-F238E27FC236}">
                <a16:creationId xmlns:a16="http://schemas.microsoft.com/office/drawing/2014/main" id="{4AC0AA2F-BDEA-44ED-9591-1999DBBD677D}"/>
              </a:ext>
            </a:extLst>
          </p:cNvPr>
          <p:cNvSpPr txBox="1"/>
          <p:nvPr/>
        </p:nvSpPr>
        <p:spPr>
          <a:xfrm>
            <a:off x="302605" y="1787669"/>
            <a:ext cx="2957241" cy="1469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BFC0401F-0773-4120-B77D-70691B0AEA97}"/>
              </a:ext>
            </a:extLst>
          </p:cNvPr>
          <p:cNvSpPr txBox="1"/>
          <p:nvPr/>
        </p:nvSpPr>
        <p:spPr>
          <a:xfrm>
            <a:off x="387095" y="1572612"/>
            <a:ext cx="5707317"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Below are the market parameters obtained from the downloaded TESLA stock and Treasury Bill data.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5A91E63-F4E7-4F55-B773-4C39AAC49678}"/>
                  </a:ext>
                </a:extLst>
              </p:cNvPr>
              <p:cNvSpPr/>
              <p:nvPr/>
            </p:nvSpPr>
            <p:spPr>
              <a:xfrm>
                <a:off x="843171" y="2407161"/>
                <a:ext cx="3087974" cy="13111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Stock Price, </a:t>
                </a:r>
                <a14:m>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=$ 1,213.86 </m:t>
                    </m:r>
                  </m:oMath>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Dividend Rate,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Annualized Volatility, </a:t>
                </a:r>
                <a14:m>
                  <m:oMath xmlns:m="http://schemas.openxmlformats.org/officeDocument/2006/math">
                    <m:acc>
                      <m:acc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𝜎</m:t>
                        </m:r>
                      </m:e>
                    </m:acc>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=.6495</m:t>
                    </m:r>
                  </m:oMath>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Risk-Free Rate, </a:t>
                </a:r>
                <a14:m>
                  <m:oMath xmlns:m="http://schemas.openxmlformats.org/officeDocument/2006/math">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r</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=.00045</m:t>
                    </m:r>
                  </m:oMath>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 name="Rectangle 16">
                <a:extLst>
                  <a:ext uri="{FF2B5EF4-FFF2-40B4-BE49-F238E27FC236}">
                    <a16:creationId xmlns:a16="http://schemas.microsoft.com/office/drawing/2014/main" id="{45A91E63-F4E7-4F55-B773-4C39AAC49678}"/>
                  </a:ext>
                </a:extLst>
              </p:cNvPr>
              <p:cNvSpPr>
                <a:spLocks noRot="1" noChangeAspect="1" noMove="1" noResize="1" noEditPoints="1" noAdjustHandles="1" noChangeArrowheads="1" noChangeShapeType="1" noTextEdit="1"/>
              </p:cNvSpPr>
              <p:nvPr/>
            </p:nvSpPr>
            <p:spPr>
              <a:xfrm>
                <a:off x="843171" y="2407161"/>
                <a:ext cx="3087974" cy="1311145"/>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952D325-C84D-4F0A-98B9-EF04605F20E9}"/>
              </a:ext>
            </a:extLst>
          </p:cNvPr>
          <p:cNvSpPr txBox="1"/>
          <p:nvPr/>
        </p:nvSpPr>
        <p:spPr>
          <a:xfrm>
            <a:off x="387095" y="4077325"/>
            <a:ext cx="604368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a:ea typeface="+mn-ea"/>
                <a:cs typeface="+mn-cs"/>
              </a:rPr>
              <a:t>Last observed stock price of TESLA and treasury bill rate are considered from the downloaded data. </a:t>
            </a:r>
          </a:p>
        </p:txBody>
      </p:sp>
    </p:spTree>
    <p:extLst>
      <p:ext uri="{BB962C8B-B14F-4D97-AF65-F5344CB8AC3E}">
        <p14:creationId xmlns:p14="http://schemas.microsoft.com/office/powerpoint/2010/main" val="85656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5" y="1708726"/>
            <a:ext cx="5791807" cy="4385167"/>
          </a:xfrm>
        </p:spPr>
        <p:txBody>
          <a:bodyPr/>
          <a:lstStyle/>
          <a:p>
            <a:r>
              <a:rPr lang="en-US" dirty="0"/>
              <a:t>Calculate the call &amp; put price using the R library, </a:t>
            </a:r>
            <a:r>
              <a:rPr lang="en-US" b="1" i="1" dirty="0"/>
              <a:t>derivmkts, </a:t>
            </a:r>
            <a:r>
              <a:rPr lang="en-US" dirty="0"/>
              <a:t>by Robert McDonald (Ph.D.)</a:t>
            </a:r>
          </a:p>
          <a:p>
            <a:pPr marL="0" indent="0">
              <a:buNone/>
            </a:pPr>
            <a:endParaRPr lang="en-US" dirty="0"/>
          </a:p>
          <a:p>
            <a:r>
              <a:rPr lang="en-US" dirty="0"/>
              <a:t>Dot size represents the probability of reaching each node</a:t>
            </a:r>
          </a:p>
          <a:p>
            <a:r>
              <a:rPr lang="en-US" dirty="0"/>
              <a:t>Dot color represents </a:t>
            </a:r>
            <a:r>
              <a:rPr lang="en-US" b="0" i="0" dirty="0">
                <a:solidFill>
                  <a:srgbClr val="24292F"/>
                </a:solidFill>
                <a:effectLst/>
                <a:latin typeface="Arial" panose="020B0604020202020204" pitchFamily="34" charset="0"/>
                <a:cs typeface="Arial" panose="020B0604020202020204" pitchFamily="34" charset="0"/>
              </a:rPr>
              <a:t>whether exercise occurs at that node</a:t>
            </a:r>
          </a:p>
          <a:p>
            <a:r>
              <a:rPr lang="en-US" dirty="0"/>
              <a:t> </a:t>
            </a:r>
            <a:r>
              <a:rPr lang="en-US" dirty="0">
                <a:solidFill>
                  <a:srgbClr val="0070C0"/>
                </a:solidFill>
              </a:rPr>
              <a:t>Blue</a:t>
            </a:r>
            <a:r>
              <a:rPr lang="en-US" dirty="0"/>
              <a:t> dashed line represents the strike price (K)</a:t>
            </a:r>
          </a:p>
          <a:p>
            <a:pPr marL="0" indent="0">
              <a:buNone/>
            </a:pP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5" y="418354"/>
            <a:ext cx="4659920" cy="535863"/>
          </a:xfrm>
        </p:spPr>
        <p:txBody>
          <a:bodyPr/>
          <a:lstStyle/>
          <a:p>
            <a:r>
              <a:rPr lang="en-US" dirty="0"/>
              <a:t>Binomial Tree</a:t>
            </a:r>
          </a:p>
        </p:txBody>
      </p:sp>
      <p:sp>
        <p:nvSpPr>
          <p:cNvPr id="5" name="Text Placeholder 4">
            <a:extLst>
              <a:ext uri="{FF2B5EF4-FFF2-40B4-BE49-F238E27FC236}">
                <a16:creationId xmlns:a16="http://schemas.microsoft.com/office/drawing/2014/main" id="{882386C5-D036-4340-B1BF-F49C5D612DF2}"/>
              </a:ext>
            </a:extLst>
          </p:cNvPr>
          <p:cNvSpPr>
            <a:spLocks noGrp="1"/>
          </p:cNvSpPr>
          <p:nvPr>
            <p:ph type="body" sz="quarter" idx="13"/>
          </p:nvPr>
        </p:nvSpPr>
        <p:spPr>
          <a:xfrm>
            <a:off x="302607" y="1006103"/>
            <a:ext cx="5090488" cy="408060"/>
          </a:xfrm>
        </p:spPr>
        <p:txBody>
          <a:bodyPr/>
          <a:lstStyle/>
          <a:p>
            <a:r>
              <a:rPr lang="en-US" sz="1600" dirty="0"/>
              <a:t>Model Development</a:t>
            </a:r>
          </a:p>
        </p:txBody>
      </p:sp>
      <p:sp>
        <p:nvSpPr>
          <p:cNvPr id="8" name="TextBox 7">
            <a:extLst>
              <a:ext uri="{FF2B5EF4-FFF2-40B4-BE49-F238E27FC236}">
                <a16:creationId xmlns:a16="http://schemas.microsoft.com/office/drawing/2014/main" id="{B1FB0F01-AD87-4D06-95FB-A9753A626114}"/>
              </a:ext>
            </a:extLst>
          </p:cNvPr>
          <p:cNvSpPr txBox="1"/>
          <p:nvPr/>
        </p:nvSpPr>
        <p:spPr>
          <a:xfrm>
            <a:off x="1745679" y="4221199"/>
            <a:ext cx="4866861" cy="101566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1. derivmkts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binomplot( s, k , v , r , t , d, n_steps,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2.                      putopt</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FALSE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3.                      american</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4.                      plotarrows </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5.                      drawstrike </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FALSE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p:txBody>
      </p:sp>
      <p:sp>
        <p:nvSpPr>
          <p:cNvPr id="11" name="TextBox 10">
            <a:extLst>
              <a:ext uri="{FF2B5EF4-FFF2-40B4-BE49-F238E27FC236}">
                <a16:creationId xmlns:a16="http://schemas.microsoft.com/office/drawing/2014/main" id="{61315C7A-D1CD-4723-A788-C0CB26845016}"/>
              </a:ext>
            </a:extLst>
          </p:cNvPr>
          <p:cNvSpPr txBox="1"/>
          <p:nvPr/>
        </p:nvSpPr>
        <p:spPr>
          <a:xfrm>
            <a:off x="1800017" y="5416784"/>
            <a:ext cx="4778829" cy="83099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1. derivmkts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binomopt( s, k , v , r , t , d, n_steps,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2.                    putopt</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FALSE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3.                    american</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4.                    returntrees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p:txBody>
      </p:sp>
      <p:sp>
        <p:nvSpPr>
          <p:cNvPr id="13" name="TextBox 12">
            <a:extLst>
              <a:ext uri="{FF2B5EF4-FFF2-40B4-BE49-F238E27FC236}">
                <a16:creationId xmlns:a16="http://schemas.microsoft.com/office/drawing/2014/main" id="{42D0E7C3-9033-41D7-BF08-F40A9742E19C}"/>
              </a:ext>
            </a:extLst>
          </p:cNvPr>
          <p:cNvSpPr txBox="1"/>
          <p:nvPr/>
        </p:nvSpPr>
        <p:spPr>
          <a:xfrm>
            <a:off x="70933" y="4225944"/>
            <a:ext cx="17935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Generates binomial tree pictured right </a:t>
            </a:r>
          </a:p>
        </p:txBody>
      </p:sp>
      <p:sp>
        <p:nvSpPr>
          <p:cNvPr id="14" name="TextBox 13">
            <a:extLst>
              <a:ext uri="{FF2B5EF4-FFF2-40B4-BE49-F238E27FC236}">
                <a16:creationId xmlns:a16="http://schemas.microsoft.com/office/drawing/2014/main" id="{CE287B28-7D63-4D15-A318-EF140266C659}"/>
              </a:ext>
            </a:extLst>
          </p:cNvPr>
          <p:cNvSpPr txBox="1"/>
          <p:nvPr/>
        </p:nvSpPr>
        <p:spPr>
          <a:xfrm>
            <a:off x="69677" y="5324451"/>
            <a:ext cx="17405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Produces underlying data for binomial tree</a:t>
            </a:r>
          </a:p>
        </p:txBody>
      </p:sp>
      <p:pic>
        <p:nvPicPr>
          <p:cNvPr id="16" name="Picture 15" descr="Chart, line chart&#10;&#10;Description automatically generated">
            <a:extLst>
              <a:ext uri="{FF2B5EF4-FFF2-40B4-BE49-F238E27FC236}">
                <a16:creationId xmlns:a16="http://schemas.microsoft.com/office/drawing/2014/main" id="{DC8296AC-F1C4-449B-B3E9-1695F3ED5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75" y="1334319"/>
            <a:ext cx="5428515" cy="5010937"/>
          </a:xfrm>
          <a:prstGeom prst="rect">
            <a:avLst/>
          </a:prstGeom>
        </p:spPr>
      </p:pic>
    </p:spTree>
    <p:extLst>
      <p:ext uri="{BB962C8B-B14F-4D97-AF65-F5344CB8AC3E}">
        <p14:creationId xmlns:p14="http://schemas.microsoft.com/office/powerpoint/2010/main" val="796921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5" y="1708727"/>
                <a:ext cx="6155345" cy="3625274"/>
              </a:xfrm>
            </p:spPr>
            <p:txBody>
              <a:bodyPr/>
              <a:lstStyle/>
              <a:p>
                <a:r>
                  <a:rPr lang="en-US" dirty="0"/>
                  <a:t>Increasing the number of nodes will stabilize the option price. </a:t>
                </a:r>
              </a:p>
              <a:p>
                <a:pPr marL="0" indent="0">
                  <a:buNone/>
                </a:pPr>
                <a:endParaRPr lang="en-US" dirty="0"/>
              </a:p>
              <a:p>
                <a:r>
                  <a:rPr lang="en-US" dirty="0"/>
                  <a:t>The plot on the right shows the </a:t>
                </a:r>
                <a:r>
                  <a:rPr lang="en-US" b="1" i="1" dirty="0"/>
                  <a:t>estimated</a:t>
                </a:r>
                <a:r>
                  <a:rPr lang="en-US" dirty="0"/>
                  <a:t> price based upon the following inputs:</a:t>
                </a:r>
              </a:p>
              <a:p>
                <a:pPr lvl="1"/>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𝑆𝑡𝑜𝑐𝑘</m:t>
                    </m:r>
                    <m:r>
                      <a:rPr lang="en-US" sz="1600" b="0" i="1" smtClean="0">
                        <a:latin typeface="Cambria Math" panose="02040503050406030204" pitchFamily="18" charset="0"/>
                      </a:rPr>
                      <m:t> </m:t>
                    </m:r>
                    <m:r>
                      <a:rPr lang="en-US" sz="1600" b="0" i="1" smtClean="0">
                        <a:latin typeface="Cambria Math" panose="02040503050406030204" pitchFamily="18" charset="0"/>
                      </a:rPr>
                      <m:t>𝑃𝑟𝑖𝑐𝑒</m:t>
                    </m:r>
                  </m:oMath>
                </a14:m>
                <a:endParaRPr lang="en-US" sz="1600" b="0" i="1" dirty="0">
                  <a:latin typeface="Cambria Math" panose="02040503050406030204" pitchFamily="18" charset="0"/>
                </a:endParaRPr>
              </a:p>
              <a:p>
                <a:pPr lvl="1"/>
                <a14:m>
                  <m:oMath xmlns:m="http://schemas.openxmlformats.org/officeDocument/2006/math">
                    <m:r>
                      <a:rPr lang="en-US" sz="1600" b="0" i="1" smtClean="0">
                        <a:latin typeface="Cambria Math" panose="02040503050406030204" pitchFamily="18" charset="0"/>
                      </a:rPr>
                      <m:t>𝐾</m:t>
                    </m:r>
                    <m:r>
                      <a:rPr lang="en-US" sz="1600" b="0" i="1" smtClean="0">
                        <a:latin typeface="Cambria Math" panose="02040503050406030204" pitchFamily="18" charset="0"/>
                      </a:rPr>
                      <m:t>=</m:t>
                    </m:r>
                    <m:r>
                      <a:rPr lang="en-US" sz="1600" b="0" i="1" smtClean="0">
                        <a:latin typeface="Cambria Math" panose="02040503050406030204" pitchFamily="18" charset="0"/>
                      </a:rPr>
                      <m:t>𝑆𝑡𝑟𝑖𝑘𝑒</m:t>
                    </m:r>
                    <m:r>
                      <a:rPr lang="en-US" sz="1600" b="0" i="1" smtClean="0">
                        <a:latin typeface="Cambria Math" panose="02040503050406030204" pitchFamily="18" charset="0"/>
                      </a:rPr>
                      <m:t> </m:t>
                    </m:r>
                    <m:r>
                      <a:rPr lang="en-US" sz="1600" b="0" i="1" smtClean="0">
                        <a:latin typeface="Cambria Math" panose="02040503050406030204" pitchFamily="18" charset="0"/>
                      </a:rPr>
                      <m:t>𝑃𝑟𝑖𝑐𝑒</m:t>
                    </m:r>
                  </m:oMath>
                </a14:m>
                <a:endParaRPr lang="en-US" sz="1600" dirty="0"/>
              </a:p>
              <a:p>
                <a:pPr lvl="1"/>
                <a14:m>
                  <m:oMath xmlns:m="http://schemas.openxmlformats.org/officeDocument/2006/math">
                    <m:r>
                      <a:rPr lang="en-US" sz="1600" i="1" smtClean="0">
                        <a:latin typeface="Cambria Math" panose="02040503050406030204" pitchFamily="18" charset="0"/>
                      </a:rPr>
                      <m:t>𝜎</m:t>
                    </m:r>
                    <m:r>
                      <a:rPr lang="en-US" sz="1600" b="0" i="1" smtClean="0">
                        <a:latin typeface="Cambria Math" panose="02040503050406030204" pitchFamily="18" charset="0"/>
                      </a:rPr>
                      <m:t>=</m:t>
                    </m:r>
                    <m:r>
                      <a:rPr lang="en-US" sz="1600" b="0" i="1" smtClean="0">
                        <a:latin typeface="Cambria Math" panose="02040503050406030204" pitchFamily="18" charset="0"/>
                      </a:rPr>
                      <m:t>𝑉𝑜𝑙𝑎𝑡𝑖𝑙𝑖𝑡𝑦</m:t>
                    </m:r>
                    <m:r>
                      <a:rPr lang="en-US" sz="1600" b="0" i="1" smtClean="0">
                        <a:latin typeface="Cambria Math" panose="02040503050406030204" pitchFamily="18" charset="0"/>
                      </a:rPr>
                      <m:t> </m:t>
                    </m:r>
                  </m:oMath>
                </a14:m>
                <a:endParaRPr lang="en-US" sz="1600" b="0" dirty="0"/>
              </a:p>
              <a:p>
                <a:pPr lvl="1"/>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𝑇𝑖𝑚𝑒</m:t>
                    </m:r>
                    <m:r>
                      <a:rPr lang="en-US" sz="1600" b="0" i="1" smtClean="0">
                        <a:latin typeface="Cambria Math" panose="02040503050406030204" pitchFamily="18" charset="0"/>
                      </a:rPr>
                      <m:t> </m:t>
                    </m:r>
                    <m:r>
                      <a:rPr lang="en-US" sz="1600" b="0" i="1" smtClean="0">
                        <a:latin typeface="Cambria Math" panose="02040503050406030204" pitchFamily="18" charset="0"/>
                      </a:rPr>
                      <m:t>𝑡𝑜</m:t>
                    </m:r>
                    <m:r>
                      <a:rPr lang="en-US" sz="1600" b="0" i="1" smtClean="0">
                        <a:latin typeface="Cambria Math" panose="02040503050406030204" pitchFamily="18" charset="0"/>
                      </a:rPr>
                      <m:t> </m:t>
                    </m:r>
                    <m:r>
                      <a:rPr lang="en-US" sz="1600" b="0" i="1" smtClean="0">
                        <a:latin typeface="Cambria Math" panose="02040503050406030204" pitchFamily="18" charset="0"/>
                      </a:rPr>
                      <m:t>𝐸𝑥𝑝𝑖𝑟𝑎𝑡𝑖𝑜𝑛</m:t>
                    </m:r>
                    <m:r>
                      <a:rPr lang="en-US" sz="1600" b="0" i="1" smtClean="0">
                        <a:latin typeface="Cambria Math" panose="02040503050406030204" pitchFamily="18" charset="0"/>
                      </a:rPr>
                      <m:t> </m:t>
                    </m:r>
                  </m:oMath>
                </a14:m>
                <a:endParaRPr lang="en-US" sz="1600" b="0" dirty="0"/>
              </a:p>
              <a:p>
                <a:pPr lvl="1"/>
                <a14:m>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𝐷𝑖𝑣𝑖𝑑𝑒𝑛𝑑</m:t>
                    </m:r>
                    <m:r>
                      <a:rPr lang="en-US" sz="1600" b="0" i="1" smtClean="0">
                        <a:latin typeface="Cambria Math" panose="02040503050406030204" pitchFamily="18" charset="0"/>
                      </a:rPr>
                      <m:t> </m:t>
                    </m:r>
                    <m:r>
                      <a:rPr lang="en-US" sz="1600" b="0" i="1" smtClean="0">
                        <a:latin typeface="Cambria Math" panose="02040503050406030204" pitchFamily="18" charset="0"/>
                      </a:rPr>
                      <m:t>𝑅𝑎𝑡𝑒</m:t>
                    </m:r>
                  </m:oMath>
                </a14:m>
                <a:endParaRPr lang="en-US" sz="1600" dirty="0"/>
              </a:p>
              <a:p>
                <a:pPr lvl="1"/>
                <a14:m>
                  <m:oMath xmlns:m="http://schemas.openxmlformats.org/officeDocument/2006/math">
                    <m:r>
                      <m:rPr>
                        <m:sty m:val="p"/>
                      </m:rPr>
                      <a:rPr lang="en-US" sz="1600" b="0" i="0" smtClean="0">
                        <a:latin typeface="Cambria Math" panose="02040503050406030204" pitchFamily="18" charset="0"/>
                      </a:rPr>
                      <m:t>r</m:t>
                    </m:r>
                    <m:r>
                      <a:rPr lang="en-US" sz="1600" i="1" smtClean="0">
                        <a:latin typeface="Cambria Math" panose="02040503050406030204" pitchFamily="18" charset="0"/>
                      </a:rPr>
                      <m:t>=</m:t>
                    </m:r>
                    <m:r>
                      <a:rPr lang="en-US" sz="1600" b="0" i="1" smtClean="0">
                        <a:latin typeface="Cambria Math" panose="02040503050406030204" pitchFamily="18" charset="0"/>
                      </a:rPr>
                      <m:t>𝑟𝑖𝑠𝑘</m:t>
                    </m:r>
                    <m:r>
                      <a:rPr lang="en-US" sz="1600" b="0" i="1" smtClean="0">
                        <a:latin typeface="Cambria Math" panose="02040503050406030204" pitchFamily="18" charset="0"/>
                      </a:rPr>
                      <m:t>−</m:t>
                    </m:r>
                    <m:r>
                      <a:rPr lang="en-US" sz="1600" b="0" i="1" smtClean="0">
                        <a:latin typeface="Cambria Math" panose="02040503050406030204" pitchFamily="18" charset="0"/>
                      </a:rPr>
                      <m:t>𝑓𝑟𝑒𝑒</m:t>
                    </m:r>
                    <m:r>
                      <a:rPr lang="en-US" sz="1600" b="0" i="1" smtClean="0">
                        <a:latin typeface="Cambria Math" panose="02040503050406030204" pitchFamily="18" charset="0"/>
                      </a:rPr>
                      <m:t> </m:t>
                    </m:r>
                    <m:r>
                      <a:rPr lang="en-US" sz="1600" b="0" i="1" smtClean="0">
                        <a:latin typeface="Cambria Math" panose="02040503050406030204" pitchFamily="18" charset="0"/>
                      </a:rPr>
                      <m:t>𝑟𝑎𝑡𝑒</m:t>
                    </m:r>
                  </m:oMath>
                </a14:m>
                <a:endParaRPr lang="en-US" sz="1600" dirty="0"/>
              </a:p>
            </p:txBody>
          </p:sp>
        </mc:Choice>
        <mc:Fallback xmlns="">
          <p:sp>
            <p:nvSpPr>
              <p:cNvPr id="2" name="Text Placeholder 1">
                <a:extLst>
                  <a:ext uri="{FF2B5EF4-FFF2-40B4-BE49-F238E27FC236}">
                    <a16:creationId xmlns:a16="http://schemas.microsoft.com/office/drawing/2014/main" id="{4FA9055E-F221-49F9-93F9-34909F0D1381}"/>
                  </a:ext>
                </a:extLst>
              </p:cNvPr>
              <p:cNvSpPr>
                <a:spLocks noGrp="1" noRot="1" noChangeAspect="1" noMove="1" noResize="1" noEditPoints="1" noAdjustHandles="1" noChangeArrowheads="1" noChangeShapeType="1" noTextEdit="1"/>
              </p:cNvSpPr>
              <p:nvPr>
                <p:ph type="body" sz="quarter" idx="12"/>
              </p:nvPr>
            </p:nvSpPr>
            <p:spPr>
              <a:xfrm>
                <a:off x="302605" y="1708727"/>
                <a:ext cx="6155345" cy="3625274"/>
              </a:xfrm>
              <a:blipFill>
                <a:blip r:embed="rId2"/>
                <a:stretch>
                  <a:fillRect l="-396" t="-504" b="-521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5" y="418354"/>
            <a:ext cx="5791807" cy="535863"/>
          </a:xfrm>
        </p:spPr>
        <p:txBody>
          <a:bodyPr/>
          <a:lstStyle/>
          <a:p>
            <a:r>
              <a:rPr lang="en-US" dirty="0"/>
              <a:t>Binomial Tree</a:t>
            </a:r>
          </a:p>
        </p:txBody>
      </p:sp>
      <p:pic>
        <p:nvPicPr>
          <p:cNvPr id="9" name="Picture 8" descr="Chart&#10;&#10;Description automatically generated">
            <a:extLst>
              <a:ext uri="{FF2B5EF4-FFF2-40B4-BE49-F238E27FC236}">
                <a16:creationId xmlns:a16="http://schemas.microsoft.com/office/drawing/2014/main" id="{C2356296-B334-4F53-B64E-1FE672E0B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277" y="1330052"/>
            <a:ext cx="4913119" cy="491311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753AC6-AC56-415B-992E-76EFF13F5218}"/>
                  </a:ext>
                </a:extLst>
              </p:cNvPr>
              <p:cNvSpPr txBox="1"/>
              <p:nvPr/>
            </p:nvSpPr>
            <p:spPr>
              <a:xfrm>
                <a:off x="3380277" y="4673511"/>
                <a:ext cx="3753409" cy="156966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1</a:t>
                </a:r>
                <a:r>
                  <a:rPr kumimoji="0" lang="en-US" sz="1200" b="0" i="0" u="none" strike="noStrike" kern="1200" cap="none" spc="0" normalizeH="0" baseline="0" noProof="0" dirty="0">
                    <a:ln>
                      <a:noFill/>
                    </a:ln>
                    <a:solidFill>
                      <a:srgbClr val="007979"/>
                    </a:solidFill>
                    <a:effectLst/>
                    <a:uLnTx/>
                    <a:uFillTx/>
                    <a:latin typeface="Consolas" panose="020B0609020204030204" pitchFamily="49" charset="0"/>
                    <a:ea typeface="Open Sans" panose="020B0606030504020204" pitchFamily="34" charset="0"/>
                    <a:cs typeface="Open Sans" panose="020B0606030504020204" pitchFamily="34" charset="0"/>
                  </a:rPr>
                  <a:t>. </a:t>
                </a:r>
                <a:r>
                  <a:rPr kumimoji="0" lang="en-US" sz="1200" b="0" i="1"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 As n_steps </a:t>
                </a:r>
                <a14:m>
                  <m:oMath xmlns:m="http://schemas.openxmlformats.org/officeDocument/2006/math">
                    <m:r>
                      <a:rPr kumimoji="0" lang="en-US" sz="1200" b="1" i="1" u="none" strike="noStrike" kern="1200" cap="none" spc="0" normalizeH="0" baseline="0" noProof="0" smtClean="0">
                        <a:ln>
                          <a:noFill/>
                        </a:ln>
                        <a:solidFill>
                          <a:srgbClr val="73A28B"/>
                        </a:solidFill>
                        <a:effectLst/>
                        <a:uLnTx/>
                        <a:uFillTx/>
                        <a:latin typeface="Cambria Math" panose="02040503050406030204" pitchFamily="18" charset="0"/>
                        <a:ea typeface="Cambria Math" panose="02040503050406030204" pitchFamily="18" charset="0"/>
                        <a:cs typeface="Open Sans" panose="020B0606030504020204" pitchFamily="34" charset="0"/>
                      </a:rPr>
                      <m:t>→ </m:t>
                    </m:r>
                    <m:r>
                      <a:rPr kumimoji="0" lang="en-US" sz="1200" b="1" i="1" u="none" strike="noStrike" kern="1200" cap="none" spc="0" normalizeH="0" baseline="0" noProof="0" dirty="0" smtClean="0">
                        <a:ln>
                          <a:noFill/>
                        </a:ln>
                        <a:solidFill>
                          <a:srgbClr val="73A28B"/>
                        </a:solidFill>
                        <a:effectLst/>
                        <a:uLnTx/>
                        <a:uFillTx/>
                        <a:latin typeface="Cambria Math" panose="02040503050406030204" pitchFamily="18" charset="0"/>
                        <a:ea typeface="+mn-ea"/>
                        <a:cs typeface="+mn-cs"/>
                      </a:rPr>
                      <m:t>∞</m:t>
                    </m:r>
                  </m:oMath>
                </a14:m>
                <a:endParaRPr kumimoji="0" lang="en-US" sz="1200" b="1" i="1"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2. </a:t>
                </a:r>
                <a:r>
                  <a:rPr kumimoji="0" lang="en-US" sz="1200" b="0" i="1"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 option price becomes more stable.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3. </a:t>
                </a:r>
              </a:p>
              <a:p>
                <a:pPr marL="228600" marR="0" lvl="0" indent="-228600" algn="l" defTabSz="914400" rtl="0" eaLnBrk="1" fontAlgn="auto" latinLnBrk="0" hangingPunct="1">
                  <a:lnSpc>
                    <a:spcPct val="100000"/>
                  </a:lnSpc>
                  <a:spcBef>
                    <a:spcPts val="0"/>
                  </a:spcBef>
                  <a:spcAft>
                    <a:spcPts val="0"/>
                  </a:spcAft>
                  <a:buClrTx/>
                  <a:buSzTx/>
                  <a:buFontTx/>
                  <a:buAutoNum type="arabicPeriod" startAt="4"/>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derivmkts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binomopt( s, k , v ,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t , d, n_steps,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5.                      putopt</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FALSE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6.                      american</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7.                      returntrees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p:txBody>
          </p:sp>
        </mc:Choice>
        <mc:Fallback xmlns="">
          <p:sp>
            <p:nvSpPr>
              <p:cNvPr id="13" name="TextBox 12">
                <a:extLst>
                  <a:ext uri="{FF2B5EF4-FFF2-40B4-BE49-F238E27FC236}">
                    <a16:creationId xmlns:a16="http://schemas.microsoft.com/office/drawing/2014/main" id="{E1753AC6-AC56-415B-992E-76EFF13F5218}"/>
                  </a:ext>
                </a:extLst>
              </p:cNvPr>
              <p:cNvSpPr txBox="1">
                <a:spLocks noRot="1" noChangeAspect="1" noMove="1" noResize="1" noEditPoints="1" noAdjustHandles="1" noChangeArrowheads="1" noChangeShapeType="1" noTextEdit="1"/>
              </p:cNvSpPr>
              <p:nvPr/>
            </p:nvSpPr>
            <p:spPr>
              <a:xfrm>
                <a:off x="3380277" y="4673511"/>
                <a:ext cx="3753409" cy="1569660"/>
              </a:xfrm>
              <a:prstGeom prst="rect">
                <a:avLst/>
              </a:prstGeom>
              <a:blipFill>
                <a:blip r:embed="rId4"/>
                <a:stretch>
                  <a:fillRect b="-1931"/>
                </a:stretch>
              </a:blipFill>
              <a:ln>
                <a:solidFill>
                  <a:schemeClr val="tx1"/>
                </a:solidFill>
              </a:ln>
            </p:spPr>
            <p:txBody>
              <a:bodyPr/>
              <a:lstStyle/>
              <a:p>
                <a:r>
                  <a:rPr lang="en-US">
                    <a:noFill/>
                  </a:rPr>
                  <a:t> </a:t>
                </a:r>
              </a:p>
            </p:txBody>
          </p:sp>
        </mc:Fallback>
      </mc:AlternateContent>
      <p:sp>
        <p:nvSpPr>
          <p:cNvPr id="14" name="Text Placeholder 13">
            <a:extLst>
              <a:ext uri="{FF2B5EF4-FFF2-40B4-BE49-F238E27FC236}">
                <a16:creationId xmlns:a16="http://schemas.microsoft.com/office/drawing/2014/main" id="{D3100181-D045-4F69-800E-F603666B6476}"/>
              </a:ext>
            </a:extLst>
          </p:cNvPr>
          <p:cNvSpPr>
            <a:spLocks noGrp="1"/>
          </p:cNvSpPr>
          <p:nvPr>
            <p:ph type="body" sz="quarter" idx="13"/>
          </p:nvPr>
        </p:nvSpPr>
        <p:spPr/>
        <p:txBody>
          <a:bodyPr/>
          <a:lstStyle/>
          <a:p>
            <a:r>
              <a:rPr lang="en-US" dirty="0"/>
              <a:t> </a:t>
            </a:r>
          </a:p>
        </p:txBody>
      </p:sp>
      <p:sp>
        <p:nvSpPr>
          <p:cNvPr id="15" name="Text Placeholder 4">
            <a:extLst>
              <a:ext uri="{FF2B5EF4-FFF2-40B4-BE49-F238E27FC236}">
                <a16:creationId xmlns:a16="http://schemas.microsoft.com/office/drawing/2014/main" id="{DAE4B600-3FA7-4923-8C64-A76A78A509F1}"/>
              </a:ext>
            </a:extLst>
          </p:cNvPr>
          <p:cNvSpPr txBox="1">
            <a:spLocks/>
          </p:cNvSpPr>
          <p:nvPr/>
        </p:nvSpPr>
        <p:spPr>
          <a:xfrm>
            <a:off x="302607" y="1006103"/>
            <a:ext cx="5090488" cy="408060"/>
          </a:xfrm>
          <a:prstGeom prst="rect">
            <a:avLst/>
          </a:prstGeom>
        </p:spPr>
        <p:txBody>
          <a:bodyPr vert="horz" wrap="none" anchor="t" anchorCtr="0"/>
          <a:lstStyle>
            <a:lvl1pPr marL="0" indent="0" algn="l" defTabSz="457200" rtl="0" eaLnBrk="1" latinLnBrk="0" hangingPunct="1">
              <a:spcBef>
                <a:spcPts val="0"/>
              </a:spcBef>
              <a:buFont typeface="Arial"/>
              <a:buNone/>
              <a:defRPr sz="1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a:ln>
                  <a:noFill/>
                </a:ln>
                <a:solidFill>
                  <a:prstClr val="black"/>
                </a:solidFill>
                <a:effectLst/>
                <a:uLnTx/>
                <a:uFillTx/>
                <a:latin typeface="Arial"/>
                <a:ea typeface="+mn-ea"/>
                <a:cs typeface="Arial"/>
              </a:rPr>
              <a:t>Model Development</a:t>
            </a:r>
            <a:endParaRPr kumimoji="0" lang="en-US" sz="16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46235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5" y="1708727"/>
            <a:ext cx="6295709" cy="3625274"/>
          </a:xfrm>
        </p:spPr>
        <p:txBody>
          <a:bodyPr/>
          <a:lstStyle/>
          <a:p>
            <a:r>
              <a:rPr lang="en-US" dirty="0"/>
              <a:t>The plot on the right shows the comparison on put option price</a:t>
            </a:r>
          </a:p>
          <a:p>
            <a:r>
              <a:rPr lang="en-US" dirty="0"/>
              <a:t> High value of R squared indicates fitted regression model</a:t>
            </a:r>
          </a:p>
          <a:p>
            <a:endParaRPr lang="en-US" dirty="0"/>
          </a:p>
          <a:p>
            <a:endParaRPr lang="en-US" dirty="0"/>
          </a:p>
          <a:p>
            <a:endParaRPr lang="en-US" dirty="0"/>
          </a:p>
          <a:p>
            <a:endParaRPr lang="en-US" dirty="0"/>
          </a:p>
          <a:p>
            <a:pPr marL="0" indent="0">
              <a:buNone/>
            </a:pPr>
            <a:endParaRPr lang="en-US" dirty="0"/>
          </a:p>
          <a:p>
            <a:r>
              <a:rPr lang="en-US" b="1" dirty="0">
                <a:solidFill>
                  <a:schemeClr val="tx2">
                    <a:lumMod val="60000"/>
                    <a:lumOff val="40000"/>
                  </a:schemeClr>
                </a:solidFill>
              </a:rPr>
              <a:t>Blue</a:t>
            </a:r>
            <a:r>
              <a:rPr lang="en-US" dirty="0"/>
              <a:t> ​cells represent the inputs to your model</a:t>
            </a:r>
          </a:p>
          <a:p>
            <a:r>
              <a:rPr lang="en-US" b="1" dirty="0">
                <a:solidFill>
                  <a:srgbClr val="92D050"/>
                </a:solidFill>
              </a:rPr>
              <a:t>Green</a:t>
            </a:r>
            <a:r>
              <a:rPr lang="en-US" dirty="0"/>
              <a:t> Cells are the actual value</a:t>
            </a:r>
          </a:p>
          <a:p>
            <a:r>
              <a:rPr lang="en-US" b="1" dirty="0">
                <a:solidFill>
                  <a:schemeClr val="accent2">
                    <a:lumMod val="75000"/>
                  </a:schemeClr>
                </a:solidFill>
              </a:rPr>
              <a:t> Red</a:t>
            </a:r>
            <a:r>
              <a:rPr lang="en-US" b="1" dirty="0"/>
              <a:t> ​</a:t>
            </a:r>
            <a:r>
              <a:rPr lang="en-US" dirty="0"/>
              <a:t>cells represent the final estimation. </a:t>
            </a:r>
          </a:p>
          <a:p>
            <a:r>
              <a:rPr lang="en-US" dirty="0"/>
              <a:t>The last two columns in the table are being plotted.</a:t>
            </a:r>
          </a:p>
          <a:p>
            <a:pPr marL="0" indent="0">
              <a:buNone/>
            </a:pPr>
            <a:endParaRPr lang="en-US" dirty="0"/>
          </a:p>
        </p:txBody>
      </p:sp>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5" y="418354"/>
            <a:ext cx="5791807" cy="535863"/>
          </a:xfrm>
        </p:spPr>
        <p:txBody>
          <a:bodyPr/>
          <a:lstStyle/>
          <a:p>
            <a:r>
              <a:rPr lang="en-US" dirty="0"/>
              <a:t>American Put Option</a:t>
            </a:r>
          </a:p>
        </p:txBody>
      </p:sp>
      <p:sp>
        <p:nvSpPr>
          <p:cNvPr id="14" name="Text Placeholder 13">
            <a:extLst>
              <a:ext uri="{FF2B5EF4-FFF2-40B4-BE49-F238E27FC236}">
                <a16:creationId xmlns:a16="http://schemas.microsoft.com/office/drawing/2014/main" id="{D3100181-D045-4F69-800E-F603666B6476}"/>
              </a:ext>
            </a:extLst>
          </p:cNvPr>
          <p:cNvSpPr>
            <a:spLocks noGrp="1"/>
          </p:cNvSpPr>
          <p:nvPr>
            <p:ph type="body" sz="quarter" idx="13"/>
          </p:nvPr>
        </p:nvSpPr>
        <p:spPr/>
        <p:txBody>
          <a:bodyPr/>
          <a:lstStyle/>
          <a:p>
            <a:r>
              <a:rPr lang="en-US" dirty="0"/>
              <a:t> </a:t>
            </a:r>
          </a:p>
        </p:txBody>
      </p:sp>
      <p:sp>
        <p:nvSpPr>
          <p:cNvPr id="15" name="Text Placeholder 4">
            <a:extLst>
              <a:ext uri="{FF2B5EF4-FFF2-40B4-BE49-F238E27FC236}">
                <a16:creationId xmlns:a16="http://schemas.microsoft.com/office/drawing/2014/main" id="{DAE4B600-3FA7-4923-8C64-A76A78A509F1}"/>
              </a:ext>
            </a:extLst>
          </p:cNvPr>
          <p:cNvSpPr txBox="1">
            <a:spLocks/>
          </p:cNvSpPr>
          <p:nvPr/>
        </p:nvSpPr>
        <p:spPr>
          <a:xfrm>
            <a:off x="302607" y="1006103"/>
            <a:ext cx="5090488" cy="408060"/>
          </a:xfrm>
          <a:prstGeom prst="rect">
            <a:avLst/>
          </a:prstGeom>
        </p:spPr>
        <p:txBody>
          <a:bodyPr vert="horz" wrap="none" anchor="t" anchorCtr="0"/>
          <a:lstStyle>
            <a:lvl1pPr marL="0" indent="0" algn="l" defTabSz="457200" rtl="0" eaLnBrk="1" latinLnBrk="0" hangingPunct="1">
              <a:spcBef>
                <a:spcPts val="0"/>
              </a:spcBef>
              <a:buFont typeface="Arial"/>
              <a:buNone/>
              <a:defRPr sz="18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Arial"/>
              </a:rPr>
              <a:t>Model Deployment &amp;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314" y="1261872"/>
            <a:ext cx="5482142" cy="50604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177" y="2638524"/>
            <a:ext cx="4100933" cy="1765679"/>
          </a:xfrm>
          <a:prstGeom prst="rect">
            <a:avLst/>
          </a:prstGeom>
        </p:spPr>
      </p:pic>
    </p:spTree>
    <p:extLst>
      <p:ext uri="{BB962C8B-B14F-4D97-AF65-F5344CB8AC3E}">
        <p14:creationId xmlns:p14="http://schemas.microsoft.com/office/powerpoint/2010/main" val="1139259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5" y="1708726"/>
            <a:ext cx="6116483" cy="4385167"/>
          </a:xfrm>
        </p:spPr>
        <p:txBody>
          <a:bodyPr/>
          <a:lstStyle/>
          <a:p>
            <a:r>
              <a:rPr lang="en-US" dirty="0"/>
              <a:t>Estimated the call &amp; put price using the R library, </a:t>
            </a:r>
            <a:r>
              <a:rPr lang="en-US" b="1" i="1" dirty="0"/>
              <a:t>derivmkts, </a:t>
            </a:r>
            <a:r>
              <a:rPr lang="en-US" dirty="0"/>
              <a:t>by Robert McDonald (Ph.D.)</a:t>
            </a:r>
          </a:p>
          <a:p>
            <a:endParaRPr lang="en-US" dirty="0"/>
          </a:p>
          <a:p>
            <a:endParaRPr lang="en-US" dirty="0"/>
          </a:p>
          <a:p>
            <a:endParaRPr lang="en-US" dirty="0"/>
          </a:p>
          <a:p>
            <a:endParaRPr lang="en-US" dirty="0"/>
          </a:p>
          <a:p>
            <a:pPr marL="0" indent="0">
              <a:buNone/>
            </a:pPr>
            <a:endParaRPr lang="en-US" dirty="0"/>
          </a:p>
          <a:p>
            <a:r>
              <a:rPr lang="en-US" dirty="0"/>
              <a:t>The plot on the right shows the comparison on call option price</a:t>
            </a:r>
          </a:p>
          <a:p>
            <a:r>
              <a:rPr lang="en-US" dirty="0"/>
              <a:t>High value of R squared indicates fitted regression model </a:t>
            </a:r>
          </a:p>
        </p:txBody>
      </p:sp>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smtClean="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5" y="418354"/>
            <a:ext cx="4659920" cy="535863"/>
          </a:xfrm>
        </p:spPr>
        <p:txBody>
          <a:bodyPr/>
          <a:lstStyle/>
          <a:p>
            <a:r>
              <a:rPr lang="en-US" dirty="0"/>
              <a:t>American Call Option</a:t>
            </a:r>
          </a:p>
        </p:txBody>
      </p:sp>
      <p:sp>
        <p:nvSpPr>
          <p:cNvPr id="5" name="Text Placeholder 4">
            <a:extLst>
              <a:ext uri="{FF2B5EF4-FFF2-40B4-BE49-F238E27FC236}">
                <a16:creationId xmlns:a16="http://schemas.microsoft.com/office/drawing/2014/main" id="{882386C5-D036-4340-B1BF-F49C5D612DF2}"/>
              </a:ext>
            </a:extLst>
          </p:cNvPr>
          <p:cNvSpPr>
            <a:spLocks noGrp="1"/>
          </p:cNvSpPr>
          <p:nvPr>
            <p:ph type="body" sz="quarter" idx="13"/>
          </p:nvPr>
        </p:nvSpPr>
        <p:spPr>
          <a:xfrm>
            <a:off x="302607" y="1006103"/>
            <a:ext cx="5090488" cy="408060"/>
          </a:xfrm>
        </p:spPr>
        <p:txBody>
          <a:bodyPr/>
          <a:lstStyle/>
          <a:p>
            <a:r>
              <a:rPr lang="en-US" sz="1600" dirty="0"/>
              <a:t>Model Deployment &amp; Validation</a:t>
            </a:r>
          </a:p>
          <a:p>
            <a:endParaRPr lang="en-US" sz="1600" dirty="0"/>
          </a:p>
        </p:txBody>
      </p:sp>
      <p:pic>
        <p:nvPicPr>
          <p:cNvPr id="16" name="Picture 15" descr="Chart, line chart&#10;&#10;Description automatically generated">
            <a:extLst>
              <a:ext uri="{FF2B5EF4-FFF2-40B4-BE49-F238E27FC236}">
                <a16:creationId xmlns:a16="http://schemas.microsoft.com/office/drawing/2014/main" id="{DC8296AC-F1C4-449B-B3E9-1695F3ED5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975" y="1334319"/>
            <a:ext cx="5428515" cy="50109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540" y="1259634"/>
            <a:ext cx="5473950" cy="5052877"/>
          </a:xfrm>
          <a:prstGeom prst="rect">
            <a:avLst/>
          </a:prstGeom>
        </p:spPr>
      </p:pic>
      <p:sp>
        <p:nvSpPr>
          <p:cNvPr id="15" name="TextBox 14">
            <a:extLst>
              <a:ext uri="{FF2B5EF4-FFF2-40B4-BE49-F238E27FC236}">
                <a16:creationId xmlns:a16="http://schemas.microsoft.com/office/drawing/2014/main" id="{61315C7A-D1CD-4723-A788-C0CB26845016}"/>
              </a:ext>
            </a:extLst>
          </p:cNvPr>
          <p:cNvSpPr txBox="1"/>
          <p:nvPr/>
        </p:nvSpPr>
        <p:spPr>
          <a:xfrm>
            <a:off x="843415" y="2770409"/>
            <a:ext cx="4778829" cy="1015663"/>
          </a:xfrm>
          <a:prstGeom prst="rect">
            <a:avLst/>
          </a:prstGeom>
          <a:noFill/>
          <a:ln>
            <a:solidFill>
              <a:schemeClr val="tx1"/>
            </a:solidFill>
          </a:ln>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r>
              <a:rPr kumimoji="0" lang="en-US" sz="1200" b="0" i="1" u="none" strike="noStrike" kern="1200" cap="none" spc="0" normalizeH="0" baseline="0" noProof="0" dirty="0">
                <a:ln>
                  <a:noFill/>
                </a:ln>
                <a:solidFill>
                  <a:srgbClr val="73A28B"/>
                </a:solidFill>
                <a:effectLst/>
                <a:uLnTx/>
                <a:uFillTx/>
                <a:latin typeface="Consolas" panose="020B0609020204030204" pitchFamily="49" charset="0"/>
                <a:ea typeface="Open Sans" panose="020B0606030504020204" pitchFamily="34" charset="0"/>
                <a:cs typeface="Open Sans" panose="020B0606030504020204" pitchFamily="34" charset="0"/>
              </a:rPr>
              <a:t>#using same function on predicted values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derivmkts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binomopt</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s, k , v , r , t , d, </a:t>
            </a:r>
            <a:r>
              <a:rPr kumimoji="0" lang="en-US" sz="1200" b="0" i="0" u="none" strike="noStrike" kern="1200" cap="none" spc="0" normalizeH="0" baseline="0" noProof="0" dirty="0" err="1">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n_steps</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2.                    putopt</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FALSE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3.                    american</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4.                    returntrees</a:t>
            </a:r>
            <a:r>
              <a:rPr kumimoji="0" lang="en-US" sz="1200" b="0" i="0" u="none" strike="noStrike" kern="1200" cap="none" spc="0" normalizeH="0" baseline="0" noProof="0" dirty="0">
                <a:ln>
                  <a:noFill/>
                </a:ln>
                <a:solidFill>
                  <a:srgbClr val="AA22FF"/>
                </a:solidFill>
                <a:effectLst/>
                <a:uLnTx/>
                <a:uFillTx/>
                <a:latin typeface="Consolas" panose="020B0609020204030204" pitchFamily="49" charset="0"/>
                <a:ea typeface="Open Sans" panose="020B0606030504020204" pitchFamily="34" charset="0"/>
                <a:cs typeface="Open Sans" panose="020B0606030504020204" pitchFamily="34" charset="0"/>
              </a:rPr>
              <a:t>=</a:t>
            </a:r>
            <a:r>
              <a:rPr kumimoji="0" lang="en-US" sz="1200" b="0" i="0" u="none" strike="noStrike" kern="1200" cap="none" spc="0" normalizeH="0" baseline="0" noProof="0" dirty="0">
                <a:ln>
                  <a:noFill/>
                </a:ln>
                <a:solidFill>
                  <a:srgbClr val="8888FF"/>
                </a:solidFill>
                <a:effectLst/>
                <a:uLnTx/>
                <a:uFillTx/>
                <a:latin typeface="Consolas" panose="020B0609020204030204" pitchFamily="49" charset="0"/>
                <a:ea typeface="Open Sans" panose="020B0606030504020204" pitchFamily="34" charset="0"/>
                <a:cs typeface="Open Sans" panose="020B0606030504020204" pitchFamily="34" charset="0"/>
              </a:rPr>
              <a:t>TRUE</a:t>
            </a:r>
            <a:r>
              <a:rPr kumimoji="0" lang="en-US" sz="1200" b="0" i="0" u="none" strike="noStrike" kern="1200" cap="none" spc="0" normalizeH="0" baseline="0" noProof="0" dirty="0">
                <a:ln>
                  <a:noFill/>
                </a:ln>
                <a:solidFill>
                  <a:prstClr val="black"/>
                </a:solidFill>
                <a:effectLst/>
                <a:uLnTx/>
                <a:uFillTx/>
                <a:latin typeface="Consolas" panose="020B0609020204030204" pitchFamily="49"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52064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A9055E-F221-49F9-93F9-34909F0D1381}"/>
              </a:ext>
            </a:extLst>
          </p:cNvPr>
          <p:cNvSpPr>
            <a:spLocks noGrp="1"/>
          </p:cNvSpPr>
          <p:nvPr>
            <p:ph type="body" sz="quarter" idx="12"/>
          </p:nvPr>
        </p:nvSpPr>
        <p:spPr>
          <a:xfrm>
            <a:off x="302604" y="1318113"/>
            <a:ext cx="6738275" cy="1232047"/>
          </a:xfrm>
        </p:spPr>
        <p:txBody>
          <a:bodyPr/>
          <a:lstStyle/>
          <a:p>
            <a:r>
              <a:rPr lang="en-US" dirty="0"/>
              <a:t>We generate stock paths using Geometric Brownian Motion (GBM). Next, Delta is calculated for every stock price. Based on this, we compute number of shares to purchase. The total cost of our hedging strategy is computed </a:t>
            </a:r>
            <a:r>
              <a:rPr lang="en-US"/>
              <a:t>as well. </a:t>
            </a:r>
            <a:endParaRPr lang="en-US" dirty="0"/>
          </a:p>
        </p:txBody>
      </p:sp>
      <p:sp>
        <p:nvSpPr>
          <p:cNvPr id="3" name="Slide Number Placeholder 2">
            <a:extLst>
              <a:ext uri="{FF2B5EF4-FFF2-40B4-BE49-F238E27FC236}">
                <a16:creationId xmlns:a16="http://schemas.microsoft.com/office/drawing/2014/main" id="{4327BCFF-B21D-4892-810C-E5350203A7D9}"/>
              </a:ext>
            </a:extLst>
          </p:cNvPr>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39834390-3A8C-45B9-AA3D-567240051DAE}"/>
              </a:ext>
            </a:extLst>
          </p:cNvPr>
          <p:cNvSpPr>
            <a:spLocks noGrp="1"/>
          </p:cNvSpPr>
          <p:nvPr>
            <p:ph type="title"/>
          </p:nvPr>
        </p:nvSpPr>
        <p:spPr>
          <a:xfrm>
            <a:off x="302606" y="418354"/>
            <a:ext cx="6916342" cy="535863"/>
          </a:xfrm>
        </p:spPr>
        <p:txBody>
          <a:bodyPr/>
          <a:lstStyle/>
          <a:p>
            <a:r>
              <a:rPr lang="en-US" dirty="0"/>
              <a:t>Delta Hedging</a:t>
            </a:r>
          </a:p>
        </p:txBody>
      </p:sp>
      <p:pic>
        <p:nvPicPr>
          <p:cNvPr id="7" name="Picture 6">
            <a:extLst>
              <a:ext uri="{FF2B5EF4-FFF2-40B4-BE49-F238E27FC236}">
                <a16:creationId xmlns:a16="http://schemas.microsoft.com/office/drawing/2014/main" id="{C8CBD827-486B-4945-8CBC-4E16D3AB299C}"/>
              </a:ext>
            </a:extLst>
          </p:cNvPr>
          <p:cNvPicPr>
            <a:picLocks noChangeAspect="1"/>
          </p:cNvPicPr>
          <p:nvPr/>
        </p:nvPicPr>
        <p:blipFill rotWithShape="1">
          <a:blip r:embed="rId3"/>
          <a:srcRect l="7099" t="82515" r="30955"/>
          <a:stretch/>
        </p:blipFill>
        <p:spPr>
          <a:xfrm>
            <a:off x="614640" y="2771807"/>
            <a:ext cx="6027578" cy="745782"/>
          </a:xfrm>
          <a:prstGeom prst="rect">
            <a:avLst/>
          </a:prstGeom>
        </p:spPr>
      </p:pic>
      <p:pic>
        <p:nvPicPr>
          <p:cNvPr id="6" name="Picture 5" descr="Chart, scatter chart&#10;&#10;Description automatically generated">
            <a:extLst>
              <a:ext uri="{FF2B5EF4-FFF2-40B4-BE49-F238E27FC236}">
                <a16:creationId xmlns:a16="http://schemas.microsoft.com/office/drawing/2014/main" id="{ACC5D10B-0B2A-4438-A143-6130B7A7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253" y="1318111"/>
            <a:ext cx="5034762" cy="4847367"/>
          </a:xfrm>
          <a:prstGeom prst="rect">
            <a:avLst/>
          </a:prstGeom>
        </p:spPr>
      </p:pic>
      <p:grpSp>
        <p:nvGrpSpPr>
          <p:cNvPr id="8" name="Group 7">
            <a:extLst>
              <a:ext uri="{FF2B5EF4-FFF2-40B4-BE49-F238E27FC236}">
                <a16:creationId xmlns:a16="http://schemas.microsoft.com/office/drawing/2014/main" id="{F80F3FA3-226E-4F25-9DF0-60CDD6530AFF}"/>
              </a:ext>
            </a:extLst>
          </p:cNvPr>
          <p:cNvGrpSpPr/>
          <p:nvPr/>
        </p:nvGrpSpPr>
        <p:grpSpPr>
          <a:xfrm>
            <a:off x="11469" y="3930792"/>
            <a:ext cx="6860431" cy="1652649"/>
            <a:chOff x="237965" y="3853156"/>
            <a:chExt cx="6860431" cy="1652649"/>
          </a:xfrm>
        </p:grpSpPr>
        <p:pic>
          <p:nvPicPr>
            <p:cNvPr id="9" name="Picture 8">
              <a:extLst>
                <a:ext uri="{FF2B5EF4-FFF2-40B4-BE49-F238E27FC236}">
                  <a16:creationId xmlns:a16="http://schemas.microsoft.com/office/drawing/2014/main" id="{1585902A-64FB-429B-9856-3173A3202E8A}"/>
                </a:ext>
              </a:extLst>
            </p:cNvPr>
            <p:cNvPicPr>
              <a:picLocks noChangeAspect="1"/>
            </p:cNvPicPr>
            <p:nvPr/>
          </p:nvPicPr>
          <p:blipFill rotWithShape="1">
            <a:blip r:embed="rId5"/>
            <a:srcRect b="85743"/>
            <a:stretch/>
          </p:blipFill>
          <p:spPr>
            <a:xfrm>
              <a:off x="270285" y="3853156"/>
              <a:ext cx="6828111" cy="278432"/>
            </a:xfrm>
            <a:prstGeom prst="rect">
              <a:avLst/>
            </a:prstGeom>
          </p:spPr>
        </p:pic>
        <p:pic>
          <p:nvPicPr>
            <p:cNvPr id="10" name="Picture 9">
              <a:extLst>
                <a:ext uri="{FF2B5EF4-FFF2-40B4-BE49-F238E27FC236}">
                  <a16:creationId xmlns:a16="http://schemas.microsoft.com/office/drawing/2014/main" id="{53DA8F01-1C6A-4CD7-B8B3-F1B7843089B2}"/>
                </a:ext>
              </a:extLst>
            </p:cNvPr>
            <p:cNvPicPr>
              <a:picLocks noChangeAspect="1"/>
            </p:cNvPicPr>
            <p:nvPr/>
          </p:nvPicPr>
          <p:blipFill rotWithShape="1">
            <a:blip r:embed="rId5"/>
            <a:srcRect t="26724"/>
            <a:stretch/>
          </p:blipFill>
          <p:spPr>
            <a:xfrm>
              <a:off x="237965" y="4074803"/>
              <a:ext cx="6828111" cy="1431002"/>
            </a:xfrm>
            <a:prstGeom prst="rect">
              <a:avLst/>
            </a:prstGeom>
          </p:spPr>
        </p:pic>
      </p:grpSp>
    </p:spTree>
    <p:extLst>
      <p:ext uri="{BB962C8B-B14F-4D97-AF65-F5344CB8AC3E}">
        <p14:creationId xmlns:p14="http://schemas.microsoft.com/office/powerpoint/2010/main" val="2411039040"/>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39294</TotalTime>
  <Words>894</Words>
  <Application>Microsoft Office PowerPoint</Application>
  <PresentationFormat>Custom</PresentationFormat>
  <Paragraphs>175</Paragraphs>
  <Slides>12</Slides>
  <Notes>4</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12</vt:i4>
      </vt:variant>
    </vt:vector>
  </HeadingPairs>
  <TitlesOfParts>
    <vt:vector size="28" baseType="lpstr">
      <vt:lpstr>Arial</vt:lpstr>
      <vt:lpstr>Calibri</vt:lpstr>
      <vt:lpstr>Calibri Light</vt:lpstr>
      <vt:lpstr>Cambria Math</vt:lpstr>
      <vt:lpstr>Century Gothic</vt:lpstr>
      <vt:lpstr>Consolas</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 Agenda</vt:lpstr>
      <vt:lpstr>Equities &amp; Options Data</vt:lpstr>
      <vt:lpstr>Market Parameters</vt:lpstr>
      <vt:lpstr>Binomial Tree</vt:lpstr>
      <vt:lpstr>Binomial Tree</vt:lpstr>
      <vt:lpstr>American Put Option</vt:lpstr>
      <vt:lpstr>American Call Option</vt:lpstr>
      <vt:lpstr>Delta Hedging</vt:lpstr>
      <vt:lpstr>Delta Hedging </vt:lpstr>
      <vt:lpstr>PowerPoint Presentation</vt:lpstr>
      <vt:lpstr>References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Riley Heiman</cp:lastModifiedBy>
  <cp:revision>1120</cp:revision>
  <cp:lastPrinted>2016-08-09T14:57:31Z</cp:lastPrinted>
  <dcterms:created xsi:type="dcterms:W3CDTF">2013-11-01T14:42:31Z</dcterms:created>
  <dcterms:modified xsi:type="dcterms:W3CDTF">2022-12-20T18:20:23Z</dcterms:modified>
</cp:coreProperties>
</file>